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0"/>
  </p:notesMasterIdLst>
  <p:handoutMasterIdLst>
    <p:handoutMasterId r:id="rId21"/>
  </p:handoutMasterIdLst>
  <p:sldIdLst>
    <p:sldId id="441" r:id="rId2"/>
    <p:sldId id="489" r:id="rId3"/>
    <p:sldId id="495" r:id="rId4"/>
    <p:sldId id="651" r:id="rId5"/>
    <p:sldId id="629" r:id="rId6"/>
    <p:sldId id="490" r:id="rId7"/>
    <p:sldId id="488" r:id="rId8"/>
    <p:sldId id="653" r:id="rId9"/>
    <p:sldId id="491" r:id="rId10"/>
    <p:sldId id="654" r:id="rId11"/>
    <p:sldId id="655" r:id="rId12"/>
    <p:sldId id="647" r:id="rId13"/>
    <p:sldId id="666" r:id="rId14"/>
    <p:sldId id="678" r:id="rId15"/>
    <p:sldId id="622" r:id="rId16"/>
    <p:sldId id="679" r:id="rId17"/>
    <p:sldId id="652" r:id="rId18"/>
    <p:sldId id="487" r:id="rId19"/>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0" autoAdjust="0"/>
    <p:restoredTop sz="91408" autoAdjust="0"/>
  </p:normalViewPr>
  <p:slideViewPr>
    <p:cSldViewPr snapToGrid="0" snapToObjects="1">
      <p:cViewPr varScale="1">
        <p:scale>
          <a:sx n="59" d="100"/>
          <a:sy n="59" d="100"/>
        </p:scale>
        <p:origin x="208" y="91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2/1/24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2/1/24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noRot="1" noChangeAspect="1"/>
          </p:cNvSpPr>
          <p:nvPr>
            <p:ph type="sldImg"/>
          </p:nvPr>
        </p:nvSpPr>
        <p:spPr>
          <a:prstGeom prst="rect">
            <a:avLst/>
          </a:prstGeom>
        </p:spPr>
        <p:txBody>
          <a:bodyPr/>
          <a:lstStyle/>
          <a:p>
            <a:endParaRPr/>
          </a:p>
        </p:txBody>
      </p:sp>
      <p:sp>
        <p:nvSpPr>
          <p:cNvPr id="589" name="Shape 589"/>
          <p:cNvSpPr>
            <a:spLocks noGrp="1"/>
          </p:cNvSpPr>
          <p:nvPr>
            <p:ph type="body" sz="quarter" idx="1"/>
          </p:nvPr>
        </p:nvSpPr>
        <p:spPr>
          <a:prstGeom prst="rect">
            <a:avLst/>
          </a:prstGeom>
        </p:spPr>
        <p:txBody>
          <a:bodyPr/>
          <a:lstStyle/>
          <a:p>
            <a:pPr marL="0" indent="0">
              <a:buClr>
                <a:schemeClr val="accent2">
                  <a:hueOff val="-397790"/>
                  <a:satOff val="91878"/>
                  <a:lumOff val="-61072"/>
                </a:schemeClr>
              </a:buClr>
              <a:buSzPct val="70000"/>
              <a:buFont typeface="Zapf Dingbats"/>
              <a:buNone/>
            </a:pPr>
            <a:endParaRPr dirty="0"/>
          </a:p>
        </p:txBody>
      </p:sp>
    </p:spTree>
    <p:extLst>
      <p:ext uri="{BB962C8B-B14F-4D97-AF65-F5344CB8AC3E}">
        <p14:creationId xmlns:p14="http://schemas.microsoft.com/office/powerpoint/2010/main" val="2313033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8</a:t>
            </a:fld>
            <a:endParaRPr lang="en-US"/>
          </a:p>
        </p:txBody>
      </p:sp>
    </p:spTree>
    <p:extLst>
      <p:ext uri="{BB962C8B-B14F-4D97-AF65-F5344CB8AC3E}">
        <p14:creationId xmlns:p14="http://schemas.microsoft.com/office/powerpoint/2010/main" val="2685960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9</a:t>
            </a:fld>
            <a:endParaRPr lang="en-US"/>
          </a:p>
        </p:txBody>
      </p:sp>
    </p:spTree>
    <p:extLst>
      <p:ext uri="{BB962C8B-B14F-4D97-AF65-F5344CB8AC3E}">
        <p14:creationId xmlns:p14="http://schemas.microsoft.com/office/powerpoint/2010/main" val="378383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10</a:t>
            </a:fld>
            <a:endParaRPr lang="en-US"/>
          </a:p>
        </p:txBody>
      </p:sp>
    </p:spTree>
    <p:extLst>
      <p:ext uri="{BB962C8B-B14F-4D97-AF65-F5344CB8AC3E}">
        <p14:creationId xmlns:p14="http://schemas.microsoft.com/office/powerpoint/2010/main" val="1425399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11</a:t>
            </a:fld>
            <a:endParaRPr lang="en-US"/>
          </a:p>
        </p:txBody>
      </p:sp>
    </p:spTree>
    <p:extLst>
      <p:ext uri="{BB962C8B-B14F-4D97-AF65-F5344CB8AC3E}">
        <p14:creationId xmlns:p14="http://schemas.microsoft.com/office/powerpoint/2010/main" val="261901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43CEC9-07F1-5646-ADA6-7D9760F8F900}" type="slidenum">
              <a:rPr lang="en-US" smtClean="0"/>
              <a:t>14</a:t>
            </a:fld>
            <a:endParaRPr lang="en-US"/>
          </a:p>
        </p:txBody>
      </p:sp>
    </p:spTree>
    <p:extLst>
      <p:ext uri="{BB962C8B-B14F-4D97-AF65-F5344CB8AC3E}">
        <p14:creationId xmlns:p14="http://schemas.microsoft.com/office/powerpoint/2010/main" val="1315070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3.png"/><Relationship Id="rId4" Type="http://schemas.openxmlformats.org/officeDocument/2006/relationships/hyperlink" Target="mailto:mjiang2@nd.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math-qa.github.io/math-QA/" TargetMode="Externa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hyperlink" Target="https://mmmu-benchmark.github.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wyu97/IfQA"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0.jpeg"/><Relationship Id="rId5" Type="http://schemas.openxmlformats.org/officeDocument/2006/relationships/image" Target="../media/image19.jpg"/><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hyperlink" Target="https://arxiv.org/abs/2312.0686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35870"/>
            <a:ext cx="14630400" cy="1522176"/>
          </a:xfrm>
          <a:prstGeom prst="rect">
            <a:avLst/>
          </a:prstGeom>
        </p:spPr>
        <p:txBody>
          <a:bodyPr/>
          <a:lstStyle/>
          <a:p>
            <a:r>
              <a:rPr lang="en-US" altLang="zh-CN" b="1" dirty="0">
                <a:solidFill>
                  <a:schemeClr val="bg1"/>
                </a:solidFill>
              </a:rPr>
              <a:t>Meng</a:t>
            </a:r>
            <a:r>
              <a:rPr lang="zh-CN" altLang="en-US" b="1" dirty="0">
                <a:solidFill>
                  <a:schemeClr val="bg1"/>
                </a:solidFill>
              </a:rPr>
              <a:t> </a:t>
            </a:r>
            <a:r>
              <a:rPr lang="en-US" altLang="zh-CN" b="1" dirty="0">
                <a:solidFill>
                  <a:schemeClr val="bg1"/>
                </a:solidFill>
              </a:rPr>
              <a:t>Jiang</a:t>
            </a:r>
            <a:endParaRPr lang="en-US" altLang="zh-CN" b="1" dirty="0">
              <a:solidFill>
                <a:schemeClr val="bg1"/>
              </a:solidFill>
              <a:latin typeface="Kaiti TC" panose="02010600040101010101" pitchFamily="2" charset="-120"/>
              <a:ea typeface="Kaiti TC" panose="02010600040101010101" pitchFamily="2" charset="-120"/>
            </a:endParaRPr>
          </a:p>
          <a:p>
            <a:r>
              <a:rPr lang="en-US" altLang="zh-CN" dirty="0">
                <a:solidFill>
                  <a:schemeClr val="bg1"/>
                </a:solidFill>
              </a:rPr>
              <a:t>Department</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Computer</a:t>
            </a:r>
            <a:r>
              <a:rPr lang="zh-CN" altLang="en-US" dirty="0">
                <a:solidFill>
                  <a:schemeClr val="bg1"/>
                </a:solidFill>
              </a:rPr>
              <a:t> </a:t>
            </a:r>
            <a:r>
              <a:rPr lang="en-US" altLang="zh-CN" dirty="0">
                <a:solidFill>
                  <a:schemeClr val="bg1"/>
                </a:solidFill>
              </a:rPr>
              <a:t>Science</a:t>
            </a:r>
            <a:r>
              <a:rPr lang="zh-CN" altLang="en-US" dirty="0">
                <a:solidFill>
                  <a:schemeClr val="bg1"/>
                </a:solidFill>
              </a:rPr>
              <a:t> </a:t>
            </a:r>
            <a:r>
              <a:rPr lang="en-US" altLang="zh-CN" dirty="0">
                <a:solidFill>
                  <a:schemeClr val="bg1"/>
                </a:solidFill>
              </a:rPr>
              <a:t>and</a:t>
            </a:r>
            <a:r>
              <a:rPr lang="zh-CN" altLang="en-US" dirty="0">
                <a:solidFill>
                  <a:schemeClr val="bg1"/>
                </a:solidFill>
              </a:rPr>
              <a:t> </a:t>
            </a:r>
            <a:r>
              <a:rPr lang="en-US" altLang="zh-CN" dirty="0">
                <a:solidFill>
                  <a:schemeClr val="bg1"/>
                </a:solidFill>
              </a:rPr>
              <a:t>Engineering</a:t>
            </a:r>
            <a:endParaRPr dirty="0">
              <a:solidFill>
                <a:schemeClr val="bg1"/>
              </a:solidFill>
            </a:endParaRPr>
          </a:p>
        </p:txBody>
      </p:sp>
      <p:sp>
        <p:nvSpPr>
          <p:cNvPr id="142" name="Shape 142"/>
          <p:cNvSpPr>
            <a:spLocks noGrp="1"/>
          </p:cNvSpPr>
          <p:nvPr>
            <p:ph type="body" idx="14"/>
          </p:nvPr>
        </p:nvSpPr>
        <p:spPr>
          <a:xfrm>
            <a:off x="812800" y="7412643"/>
            <a:ext cx="11523135" cy="775494"/>
          </a:xfrm>
          <a:prstGeom prst="rect">
            <a:avLst/>
          </a:prstGeom>
        </p:spPr>
        <p:txBody>
          <a:bodyPr/>
          <a:lstStyle/>
          <a:p>
            <a:r>
              <a:rPr lang="en-US" altLang="zh-CN" dirty="0">
                <a:solidFill>
                  <a:schemeClr val="bg1"/>
                </a:solidFill>
              </a:rPr>
              <a:t>University</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Notre</a:t>
            </a:r>
            <a:r>
              <a:rPr lang="zh-CN" altLang="en-US" dirty="0">
                <a:solidFill>
                  <a:schemeClr val="bg1"/>
                </a:solidFill>
              </a:rPr>
              <a:t> </a:t>
            </a:r>
            <a:r>
              <a:rPr lang="en-US" altLang="zh-CN" dirty="0">
                <a:solidFill>
                  <a:schemeClr val="bg1"/>
                </a:solidFill>
              </a:rPr>
              <a:t>Dame</a:t>
            </a:r>
            <a:endParaRPr dirty="0">
              <a:solidFill>
                <a:schemeClr val="bg1"/>
              </a:solidFill>
            </a:endParaRPr>
          </a:p>
        </p:txBody>
      </p:sp>
      <p:sp>
        <p:nvSpPr>
          <p:cNvPr id="143" name="Shape 143"/>
          <p:cNvSpPr>
            <a:spLocks noGrp="1"/>
          </p:cNvSpPr>
          <p:nvPr>
            <p:ph type="body" idx="15"/>
          </p:nvPr>
        </p:nvSpPr>
        <p:spPr>
          <a:xfrm>
            <a:off x="812802" y="2320389"/>
            <a:ext cx="14630400" cy="2737004"/>
          </a:xfrm>
          <a:prstGeom prst="rect">
            <a:avLst/>
          </a:prstGeom>
        </p:spPr>
        <p:txBody>
          <a:bodyPr/>
          <a:lstStyle/>
          <a:p>
            <a:pPr algn="ctr"/>
            <a:r>
              <a:rPr lang="en-US" altLang="zh-CN" sz="8797" b="1" dirty="0">
                <a:solidFill>
                  <a:schemeClr val="bg1"/>
                </a:solidFill>
              </a:rPr>
              <a:t>Instructing</a:t>
            </a:r>
            <a:r>
              <a:rPr lang="zh-CN" altLang="en-US" sz="8797" b="1" dirty="0">
                <a:solidFill>
                  <a:schemeClr val="bg1"/>
                </a:solidFill>
              </a:rPr>
              <a:t> </a:t>
            </a:r>
            <a:r>
              <a:rPr lang="en-US" altLang="zh-CN" sz="8797" b="1" dirty="0">
                <a:solidFill>
                  <a:schemeClr val="bg1"/>
                </a:solidFill>
              </a:rPr>
              <a:t>Language</a:t>
            </a:r>
            <a:r>
              <a:rPr lang="zh-CN" altLang="en-US" sz="8797" b="1" dirty="0">
                <a:solidFill>
                  <a:schemeClr val="bg1"/>
                </a:solidFill>
              </a:rPr>
              <a:t> </a:t>
            </a:r>
            <a:r>
              <a:rPr lang="en-US" altLang="zh-CN" sz="8797" b="1" dirty="0">
                <a:solidFill>
                  <a:schemeClr val="bg1"/>
                </a:solidFill>
              </a:rPr>
              <a:t>Models</a:t>
            </a:r>
            <a:r>
              <a:rPr lang="zh-CN" altLang="en-US" sz="8797" b="1" dirty="0">
                <a:solidFill>
                  <a:schemeClr val="bg1"/>
                </a:solidFill>
              </a:rPr>
              <a:t> </a:t>
            </a:r>
            <a:r>
              <a:rPr lang="en-US" altLang="zh-CN" sz="8797" b="1" dirty="0">
                <a:solidFill>
                  <a:schemeClr val="bg1"/>
                </a:solidFill>
              </a:rPr>
              <a:t>to</a:t>
            </a:r>
            <a:r>
              <a:rPr lang="zh-CN" altLang="en-US" sz="8797" b="1" dirty="0">
                <a:solidFill>
                  <a:schemeClr val="bg1"/>
                </a:solidFill>
              </a:rPr>
              <a:t> </a:t>
            </a:r>
            <a:r>
              <a:rPr lang="en-US" altLang="zh-CN" sz="8797" b="1" dirty="0">
                <a:solidFill>
                  <a:schemeClr val="bg1"/>
                </a:solidFill>
              </a:rPr>
              <a:t>Do</a:t>
            </a:r>
            <a:r>
              <a:rPr lang="zh-CN" altLang="en-US" sz="8797" b="1" dirty="0">
                <a:solidFill>
                  <a:schemeClr val="bg1"/>
                </a:solidFill>
              </a:rPr>
              <a:t> </a:t>
            </a:r>
            <a:r>
              <a:rPr lang="en-US" altLang="zh-CN" sz="8797" b="1" dirty="0">
                <a:solidFill>
                  <a:schemeClr val="bg1"/>
                </a:solidFill>
              </a:rPr>
              <a:t>Reasoning</a:t>
            </a:r>
            <a:r>
              <a:rPr lang="zh-CN" altLang="en-US" sz="8797" b="1" dirty="0">
                <a:solidFill>
                  <a:schemeClr val="bg1"/>
                </a:solidFill>
              </a:rPr>
              <a:t> </a:t>
            </a:r>
            <a:r>
              <a:rPr lang="en-US" altLang="zh-CN" sz="8797" b="1" dirty="0">
                <a:solidFill>
                  <a:schemeClr val="bg1"/>
                </a:solidFill>
              </a:rPr>
              <a:t>Wisely</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9</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Instructing Large Language Models to </a:t>
            </a:r>
            <a:r>
              <a:rPr lang="en-US" sz="2400" dirty="0">
                <a:highlight>
                  <a:srgbClr val="FFFF00"/>
                </a:highlight>
              </a:rPr>
              <a:t>Identify and Ignore Irrelevant Conditions</a:t>
            </a:r>
            <a:r>
              <a:rPr lang="en-US" sz="2400" dirty="0"/>
              <a:t>.</a:t>
            </a:r>
          </a:p>
        </p:txBody>
      </p:sp>
      <p:pic>
        <p:nvPicPr>
          <p:cNvPr id="7" name="Picture 6" descr="A diagram of a number of inches&#10;&#10;Description automatically generated with medium confidence">
            <a:extLst>
              <a:ext uri="{FF2B5EF4-FFF2-40B4-BE49-F238E27FC236}">
                <a16:creationId xmlns:a16="http://schemas.microsoft.com/office/drawing/2014/main" id="{83D41E69-DBC4-75F2-8E72-C67C03C1EED9}"/>
              </a:ext>
            </a:extLst>
          </p:cNvPr>
          <p:cNvPicPr>
            <a:picLocks noChangeAspect="1"/>
          </p:cNvPicPr>
          <p:nvPr/>
        </p:nvPicPr>
        <p:blipFill>
          <a:blip r:embed="rId3"/>
          <a:stretch>
            <a:fillRect/>
          </a:stretch>
        </p:blipFill>
        <p:spPr>
          <a:xfrm>
            <a:off x="2804318" y="144536"/>
            <a:ext cx="10058400" cy="1928831"/>
          </a:xfrm>
          <a:prstGeom prst="rect">
            <a:avLst/>
          </a:prstGeom>
        </p:spPr>
      </p:pic>
      <p:pic>
        <p:nvPicPr>
          <p:cNvPr id="9" name="Picture 8" descr="A diagram of a problem&#10;&#10;Description automatically generated">
            <a:extLst>
              <a:ext uri="{FF2B5EF4-FFF2-40B4-BE49-F238E27FC236}">
                <a16:creationId xmlns:a16="http://schemas.microsoft.com/office/drawing/2014/main" id="{62075472-5222-A82A-1900-7A6FAAC58B7D}"/>
              </a:ext>
            </a:extLst>
          </p:cNvPr>
          <p:cNvPicPr>
            <a:picLocks noChangeAspect="1"/>
          </p:cNvPicPr>
          <p:nvPr/>
        </p:nvPicPr>
        <p:blipFill>
          <a:blip r:embed="rId4"/>
          <a:stretch>
            <a:fillRect/>
          </a:stretch>
        </p:blipFill>
        <p:spPr>
          <a:xfrm>
            <a:off x="2674735" y="2295166"/>
            <a:ext cx="10058400" cy="5946557"/>
          </a:xfrm>
          <a:prstGeom prst="rect">
            <a:avLst/>
          </a:prstGeom>
        </p:spPr>
      </p:pic>
    </p:spTree>
    <p:extLst>
      <p:ext uri="{BB962C8B-B14F-4D97-AF65-F5344CB8AC3E}">
        <p14:creationId xmlns:p14="http://schemas.microsoft.com/office/powerpoint/2010/main" val="9508930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10</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Zhang et al. PLUG: </a:t>
            </a:r>
            <a:r>
              <a:rPr lang="en-US" sz="2400" dirty="0">
                <a:highlight>
                  <a:srgbClr val="FFFF00"/>
                </a:highlight>
              </a:rPr>
              <a:t>Leveraging Pivot Language</a:t>
            </a:r>
            <a:r>
              <a:rPr lang="en-US" sz="2400" dirty="0"/>
              <a:t> in Cross-Lingual Instruction Tuning.</a:t>
            </a:r>
          </a:p>
        </p:txBody>
      </p:sp>
      <p:pic>
        <p:nvPicPr>
          <p:cNvPr id="7" name="Picture 6" descr="A diagram of a language instruction&#10;&#10;Description automatically generated">
            <a:extLst>
              <a:ext uri="{FF2B5EF4-FFF2-40B4-BE49-F238E27FC236}">
                <a16:creationId xmlns:a16="http://schemas.microsoft.com/office/drawing/2014/main" id="{514A9D9D-88B0-3209-E254-E0F3B1D64586}"/>
              </a:ext>
            </a:extLst>
          </p:cNvPr>
          <p:cNvPicPr>
            <a:picLocks noChangeAspect="1"/>
          </p:cNvPicPr>
          <p:nvPr/>
        </p:nvPicPr>
        <p:blipFill>
          <a:blip r:embed="rId3"/>
          <a:stretch>
            <a:fillRect/>
          </a:stretch>
        </p:blipFill>
        <p:spPr>
          <a:xfrm>
            <a:off x="812800" y="161831"/>
            <a:ext cx="14630400" cy="8320662"/>
          </a:xfrm>
          <a:prstGeom prst="rect">
            <a:avLst/>
          </a:prstGeom>
        </p:spPr>
      </p:pic>
    </p:spTree>
    <p:extLst>
      <p:ext uri="{BB962C8B-B14F-4D97-AF65-F5344CB8AC3E}">
        <p14:creationId xmlns:p14="http://schemas.microsoft.com/office/powerpoint/2010/main" val="22544439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2D1000-1E13-1235-406F-5A19764E1DD2}"/>
              </a:ext>
            </a:extLst>
          </p:cNvPr>
          <p:cNvSpPr>
            <a:spLocks noGrp="1"/>
          </p:cNvSpPr>
          <p:nvPr>
            <p:ph type="body" idx="12"/>
          </p:nvPr>
        </p:nvSpPr>
        <p:spPr>
          <a:xfrm>
            <a:off x="818203" y="1407547"/>
            <a:ext cx="6814268" cy="512064"/>
          </a:xfrm>
        </p:spPr>
        <p:txBody>
          <a:bodyPr/>
          <a:lstStyle/>
          <a:p>
            <a:r>
              <a:rPr lang="en-US" dirty="0"/>
              <a:t>Large</a:t>
            </a:r>
            <a:r>
              <a:rPr lang="zh-CN" altLang="en-US" dirty="0"/>
              <a:t> </a:t>
            </a:r>
            <a:r>
              <a:rPr lang="en-US" altLang="zh-CN" dirty="0"/>
              <a:t>Language</a:t>
            </a:r>
            <a:r>
              <a:rPr lang="zh-CN" altLang="en-US" dirty="0"/>
              <a:t> </a:t>
            </a:r>
            <a:r>
              <a:rPr lang="en-US" altLang="zh-CN" dirty="0"/>
              <a:t>Model (LLM)</a:t>
            </a:r>
            <a:endParaRPr lang="en-US" dirty="0"/>
          </a:p>
        </p:txBody>
      </p:sp>
      <p:sp>
        <p:nvSpPr>
          <p:cNvPr id="4" name="Title 3">
            <a:extLst>
              <a:ext uri="{FF2B5EF4-FFF2-40B4-BE49-F238E27FC236}">
                <a16:creationId xmlns:a16="http://schemas.microsoft.com/office/drawing/2014/main" id="{226821ED-D3C7-0B45-7AF6-578ECC55286C}"/>
              </a:ext>
            </a:extLst>
          </p:cNvPr>
          <p:cNvSpPr>
            <a:spLocks noGrp="1"/>
          </p:cNvSpPr>
          <p:nvPr>
            <p:ph type="title"/>
          </p:nvPr>
        </p:nvSpPr>
        <p:spPr>
          <a:xfrm>
            <a:off x="818201" y="770237"/>
            <a:ext cx="6814269" cy="618302"/>
          </a:xfrm>
        </p:spPr>
        <p:txBody>
          <a:bodyPr/>
          <a:lstStyle/>
          <a:p>
            <a:r>
              <a:rPr lang="en-US" altLang="zh-CN" dirty="0"/>
              <a:t>Closed-Book</a:t>
            </a:r>
            <a:endParaRPr lang="en-US" dirty="0"/>
          </a:p>
        </p:txBody>
      </p:sp>
      <p:grpSp>
        <p:nvGrpSpPr>
          <p:cNvPr id="22" name="Group 21">
            <a:extLst>
              <a:ext uri="{FF2B5EF4-FFF2-40B4-BE49-F238E27FC236}">
                <a16:creationId xmlns:a16="http://schemas.microsoft.com/office/drawing/2014/main" id="{BD478B7F-A996-62F1-91DD-71F38A90A32F}"/>
              </a:ext>
            </a:extLst>
          </p:cNvPr>
          <p:cNvGrpSpPr/>
          <p:nvPr/>
        </p:nvGrpSpPr>
        <p:grpSpPr>
          <a:xfrm>
            <a:off x="668958" y="2864905"/>
            <a:ext cx="7295789" cy="4665965"/>
            <a:chOff x="668958" y="2368969"/>
            <a:chExt cx="7295789" cy="4665965"/>
          </a:xfrm>
        </p:grpSpPr>
        <p:sp>
          <p:nvSpPr>
            <p:cNvPr id="7" name="Rectangle 6">
              <a:extLst>
                <a:ext uri="{FF2B5EF4-FFF2-40B4-BE49-F238E27FC236}">
                  <a16:creationId xmlns:a16="http://schemas.microsoft.com/office/drawing/2014/main" id="{4AC96C20-2200-C8FD-7B96-AAE9127A8983}"/>
                </a:ext>
              </a:extLst>
            </p:cNvPr>
            <p:cNvSpPr/>
            <p:nvPr/>
          </p:nvSpPr>
          <p:spPr>
            <a:xfrm>
              <a:off x="3393222" y="533987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6" name="Rectangle 5">
              <a:extLst>
                <a:ext uri="{FF2B5EF4-FFF2-40B4-BE49-F238E27FC236}">
                  <a16:creationId xmlns:a16="http://schemas.microsoft.com/office/drawing/2014/main" id="{362D3A7D-59E3-3C6B-A80B-EFEB9E30E7CD}"/>
                </a:ext>
              </a:extLst>
            </p:cNvPr>
            <p:cNvSpPr/>
            <p:nvPr/>
          </p:nvSpPr>
          <p:spPr>
            <a:xfrm>
              <a:off x="3325943" y="5262793"/>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Rectangle 2">
              <a:extLst>
                <a:ext uri="{FF2B5EF4-FFF2-40B4-BE49-F238E27FC236}">
                  <a16:creationId xmlns:a16="http://schemas.microsoft.com/office/drawing/2014/main" id="{19AC1AE9-620B-0093-8FEB-3416906132EF}"/>
                </a:ext>
              </a:extLst>
            </p:cNvPr>
            <p:cNvSpPr/>
            <p:nvPr/>
          </p:nvSpPr>
          <p:spPr>
            <a:xfrm>
              <a:off x="3252866" y="518659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Rounded Rectangle 15">
              <a:extLst>
                <a:ext uri="{FF2B5EF4-FFF2-40B4-BE49-F238E27FC236}">
                  <a16:creationId xmlns:a16="http://schemas.microsoft.com/office/drawing/2014/main" id="{443005F1-31C9-0C42-E684-0A53734D19EC}"/>
                </a:ext>
              </a:extLst>
            </p:cNvPr>
            <p:cNvSpPr/>
            <p:nvPr/>
          </p:nvSpPr>
          <p:spPr>
            <a:xfrm>
              <a:off x="668959" y="2432842"/>
              <a:ext cx="2115671" cy="949034"/>
            </a:xfrm>
            <a:prstGeom prst="roundRect">
              <a:avLst>
                <a:gd name="adj" fmla="val 14392"/>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Pre-collected</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corpus</a:t>
              </a:r>
              <a:endParaRPr lang="en-US" sz="2400" dirty="0">
                <a:solidFill>
                  <a:schemeClr val="tx1"/>
                </a:solidFill>
                <a:latin typeface="Helvetica Neue"/>
                <a:cs typeface="Helvetica Neue"/>
              </a:endParaRPr>
            </a:p>
          </p:txBody>
        </p:sp>
        <p:sp>
          <p:nvSpPr>
            <p:cNvPr id="17" name="Rounded Rectangle 16">
              <a:extLst>
                <a:ext uri="{FF2B5EF4-FFF2-40B4-BE49-F238E27FC236}">
                  <a16:creationId xmlns:a16="http://schemas.microsoft.com/office/drawing/2014/main" id="{E9185F1D-013F-15A0-D556-EE00C8699703}"/>
                </a:ext>
              </a:extLst>
            </p:cNvPr>
            <p:cNvSpPr/>
            <p:nvPr/>
          </p:nvSpPr>
          <p:spPr>
            <a:xfrm>
              <a:off x="5880958" y="2432842"/>
              <a:ext cx="1816331" cy="2330855"/>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p>
            <a:p>
              <a:pPr algn="ctr"/>
              <a:r>
                <a:rPr lang="en-US" altLang="zh-CN" sz="2400" dirty="0">
                  <a:solidFill>
                    <a:schemeClr val="tx1"/>
                  </a:solidFill>
                  <a:latin typeface="Helvetica Neue"/>
                  <a:cs typeface="Helvetica Neue"/>
                </a:rPr>
                <a:t>(or</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bigger)</a:t>
              </a:r>
              <a:endParaRPr lang="en-US" sz="2400" dirty="0">
                <a:solidFill>
                  <a:schemeClr val="tx1"/>
                </a:solidFill>
                <a:latin typeface="Helvetica Neue"/>
                <a:cs typeface="Helvetica Neue"/>
              </a:endParaRPr>
            </a:p>
          </p:txBody>
        </p:sp>
        <p:sp>
          <p:nvSpPr>
            <p:cNvPr id="18" name="Rounded Rectangle 17">
              <a:extLst>
                <a:ext uri="{FF2B5EF4-FFF2-40B4-BE49-F238E27FC236}">
                  <a16:creationId xmlns:a16="http://schemas.microsoft.com/office/drawing/2014/main" id="{598EABCE-5FF9-AE7C-8533-BE6A2BCB4BF2}"/>
                </a:ext>
              </a:extLst>
            </p:cNvPr>
            <p:cNvSpPr/>
            <p:nvPr/>
          </p:nvSpPr>
          <p:spPr>
            <a:xfrm>
              <a:off x="668958" y="3814664"/>
              <a:ext cx="2115671" cy="949034"/>
            </a:xfrm>
            <a:prstGeom prst="roundRect">
              <a:avLst>
                <a:gd name="adj" fmla="val 12503"/>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Human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feedback</a:t>
              </a:r>
              <a:endParaRPr lang="en-US" sz="2400" dirty="0">
                <a:solidFill>
                  <a:schemeClr val="tx1"/>
                </a:solidFill>
                <a:latin typeface="Helvetica Neue"/>
                <a:cs typeface="Helvetica Neue"/>
              </a:endParaRPr>
            </a:p>
          </p:txBody>
        </p:sp>
        <p:cxnSp>
          <p:nvCxnSpPr>
            <p:cNvPr id="20" name="Straight Arrow Connector 19">
              <a:extLst>
                <a:ext uri="{FF2B5EF4-FFF2-40B4-BE49-F238E27FC236}">
                  <a16:creationId xmlns:a16="http://schemas.microsoft.com/office/drawing/2014/main" id="{6606F379-3656-AD8F-AD18-E5B34E4C29EB}"/>
                </a:ext>
              </a:extLst>
            </p:cNvPr>
            <p:cNvCxnSpPr>
              <a:cxnSpLocks/>
              <a:stCxn id="16" idx="3"/>
            </p:cNvCxnSpPr>
            <p:nvPr/>
          </p:nvCxnSpPr>
          <p:spPr>
            <a:xfrm>
              <a:off x="2784630" y="2907359"/>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CB373B-ACB1-323B-B83C-C34B0805927E}"/>
                </a:ext>
              </a:extLst>
            </p:cNvPr>
            <p:cNvSpPr txBox="1"/>
            <p:nvPr/>
          </p:nvSpPr>
          <p:spPr>
            <a:xfrm>
              <a:off x="2934873" y="23689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Pre-training</a:t>
              </a:r>
            </a:p>
          </p:txBody>
        </p:sp>
        <p:sp>
          <p:nvSpPr>
            <p:cNvPr id="25" name="TextBox 24">
              <a:extLst>
                <a:ext uri="{FF2B5EF4-FFF2-40B4-BE49-F238E27FC236}">
                  <a16:creationId xmlns:a16="http://schemas.microsoft.com/office/drawing/2014/main" id="{72CE747A-6920-74BF-5AAD-A58039FCABFF}"/>
                </a:ext>
              </a:extLst>
            </p:cNvPr>
            <p:cNvSpPr txBox="1"/>
            <p:nvPr/>
          </p:nvSpPr>
          <p:spPr>
            <a:xfrm>
              <a:off x="2515689" y="2937701"/>
              <a:ext cx="3603811" cy="523220"/>
            </a:xfrm>
            <a:prstGeom prst="rect">
              <a:avLst/>
            </a:prstGeom>
            <a:noFill/>
          </p:spPr>
          <p:txBody>
            <a:bodyPr wrap="square">
              <a:spAutoFit/>
            </a:bodyPr>
            <a:lstStyle/>
            <a:p>
              <a:pPr algn="ctr"/>
              <a:r>
                <a:rPr lang="en-US" altLang="zh-CN" sz="2800" i="1" dirty="0">
                  <a:latin typeface="Helvetica Neue" panose="02000503000000020004" pitchFamily="2" charset="0"/>
                  <a:ea typeface="Helvetica Neue" panose="02000503000000020004" pitchFamily="2" charset="0"/>
                  <a:cs typeface="Helvetica Neue" panose="02000503000000020004" pitchFamily="2" charset="0"/>
                </a:rPr>
                <a:t>(self-supervision)</a:t>
              </a:r>
              <a:endParaRPr lang="en-US" sz="2800" i="1"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2EC6A50B-D409-C570-F9C6-F8A7FBB8701D}"/>
                </a:ext>
              </a:extLst>
            </p:cNvPr>
            <p:cNvCxnSpPr>
              <a:cxnSpLocks/>
            </p:cNvCxnSpPr>
            <p:nvPr/>
          </p:nvCxnSpPr>
          <p:spPr>
            <a:xfrm>
              <a:off x="2784630" y="4242560"/>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3C3881B2-68A8-3416-0C52-E22BE3331108}"/>
                </a:ext>
              </a:extLst>
            </p:cNvPr>
            <p:cNvSpPr txBox="1"/>
            <p:nvPr/>
          </p:nvSpPr>
          <p:spPr>
            <a:xfrm>
              <a:off x="2934873" y="37581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a:t>
              </a:r>
              <a:r>
                <a:rPr lang="zh-CN" altLang="en-US" sz="2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L.</a:t>
              </a:r>
            </a:p>
          </p:txBody>
        </p:sp>
        <p:sp>
          <p:nvSpPr>
            <p:cNvPr id="32" name="Rectangle 31">
              <a:extLst>
                <a:ext uri="{FF2B5EF4-FFF2-40B4-BE49-F238E27FC236}">
                  <a16:creationId xmlns:a16="http://schemas.microsoft.com/office/drawing/2014/main" id="{8C8AF754-9811-D510-BD4D-A86169A3FDF7}"/>
                </a:ext>
              </a:extLst>
            </p:cNvPr>
            <p:cNvSpPr/>
            <p:nvPr/>
          </p:nvSpPr>
          <p:spPr>
            <a:xfrm>
              <a:off x="33942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r>
                <a:rPr lang="zh-CN" altLang="en-US" sz="2500" dirty="0">
                  <a:latin typeface="Helvetica Neue"/>
                  <a:cs typeface="Helvetica Neue"/>
                </a:rPr>
                <a:t> </a:t>
              </a:r>
              <a:r>
                <a:rPr lang="en-US" altLang="zh-CN" sz="2500" dirty="0">
                  <a:latin typeface="Helvetica Neue"/>
                  <a:cs typeface="Helvetica Neue"/>
                </a:rPr>
                <a:t>(e.g.</a:t>
              </a:r>
              <a:r>
                <a:rPr lang="zh-CN" altLang="en-US" sz="2500" dirty="0">
                  <a:latin typeface="Helvetica Neue"/>
                  <a:cs typeface="Helvetica Neue"/>
                </a:rPr>
                <a:t> </a:t>
              </a:r>
              <a:r>
                <a:rPr lang="en-US" altLang="zh-CN" sz="2500" dirty="0">
                  <a:latin typeface="Helvetica Neue"/>
                  <a:cs typeface="Helvetica Neue"/>
                </a:rPr>
                <a:t>question)</a:t>
              </a:r>
              <a:endParaRPr lang="en-US" sz="2500" dirty="0">
                <a:latin typeface="Helvetica Neue"/>
                <a:cs typeface="Helvetica Neue"/>
              </a:endParaRPr>
            </a:p>
          </p:txBody>
        </p:sp>
        <p:cxnSp>
          <p:nvCxnSpPr>
            <p:cNvPr id="36" name="Straight Arrow Connector 35">
              <a:extLst>
                <a:ext uri="{FF2B5EF4-FFF2-40B4-BE49-F238E27FC236}">
                  <a16:creationId xmlns:a16="http://schemas.microsoft.com/office/drawing/2014/main" id="{EE31AA7F-AB3A-FCAD-D86B-FA1DFBFFD15C}"/>
                </a:ext>
              </a:extLst>
            </p:cNvPr>
            <p:cNvCxnSpPr>
              <a:cxnSpLocks/>
              <a:stCxn id="17" idx="2"/>
              <a:endCxn id="37" idx="0"/>
            </p:cNvCxnSpPr>
            <p:nvPr/>
          </p:nvCxnSpPr>
          <p:spPr>
            <a:xfrm>
              <a:off x="6789124" y="4763697"/>
              <a:ext cx="0" cy="59866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D520F457-CCA3-1DAC-8D9A-89F9836264E4}"/>
                </a:ext>
              </a:extLst>
            </p:cNvPr>
            <p:cNvSpPr/>
            <p:nvPr/>
          </p:nvSpPr>
          <p:spPr>
            <a:xfrm>
              <a:off x="5957158"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cxnSp>
          <p:nvCxnSpPr>
            <p:cNvPr id="68" name="Elbow Connector 67">
              <a:extLst>
                <a:ext uri="{FF2B5EF4-FFF2-40B4-BE49-F238E27FC236}">
                  <a16:creationId xmlns:a16="http://schemas.microsoft.com/office/drawing/2014/main" id="{21B67385-CA12-B95E-68D6-8549F31192F4}"/>
                </a:ext>
              </a:extLst>
            </p:cNvPr>
            <p:cNvCxnSpPr>
              <a:cxnSpLocks/>
              <a:stCxn id="32" idx="0"/>
            </p:cNvCxnSpPr>
            <p:nvPr/>
          </p:nvCxnSpPr>
          <p:spPr>
            <a:xfrm rot="5400000" flipH="1" flipV="1">
              <a:off x="4711695" y="4193098"/>
              <a:ext cx="790362" cy="1548167"/>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FD2845E-D65C-18D6-C705-E41E25892E0D}"/>
                </a:ext>
              </a:extLst>
            </p:cNvPr>
            <p:cNvSpPr txBox="1"/>
            <p:nvPr/>
          </p:nvSpPr>
          <p:spPr>
            <a:xfrm>
              <a:off x="7060013" y="6573269"/>
              <a:ext cx="904734"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grpSp>
      <p:sp>
        <p:nvSpPr>
          <p:cNvPr id="10" name="Rectangle 9">
            <a:extLst>
              <a:ext uri="{FF2B5EF4-FFF2-40B4-BE49-F238E27FC236}">
                <a16:creationId xmlns:a16="http://schemas.microsoft.com/office/drawing/2014/main" id="{C99DDB7E-1EE6-4285-24CD-19E6AA6ED7FC}"/>
              </a:ext>
            </a:extLst>
          </p:cNvPr>
          <p:cNvSpPr/>
          <p:nvPr/>
        </p:nvSpPr>
        <p:spPr>
          <a:xfrm>
            <a:off x="9015377" y="5845372"/>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B5492DE1-ED9D-FC16-9F9B-C3AB0017C352}"/>
              </a:ext>
            </a:extLst>
          </p:cNvPr>
          <p:cNvSpPr/>
          <p:nvPr/>
        </p:nvSpPr>
        <p:spPr>
          <a:xfrm>
            <a:off x="8948098" y="5768288"/>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4E3BAD3F-AE35-4093-F345-A4402870C53F}"/>
              </a:ext>
            </a:extLst>
          </p:cNvPr>
          <p:cNvSpPr/>
          <p:nvPr/>
        </p:nvSpPr>
        <p:spPr>
          <a:xfrm>
            <a:off x="8875021" y="5692092"/>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ext Placeholder 1">
            <a:extLst>
              <a:ext uri="{FF2B5EF4-FFF2-40B4-BE49-F238E27FC236}">
                <a16:creationId xmlns:a16="http://schemas.microsoft.com/office/drawing/2014/main" id="{C9FE66A6-22E0-977B-8877-994129CD3084}"/>
              </a:ext>
            </a:extLst>
          </p:cNvPr>
          <p:cNvSpPr txBox="1">
            <a:spLocks/>
          </p:cNvSpPr>
          <p:nvPr/>
        </p:nvSpPr>
        <p:spPr bwMode="auto">
          <a:xfrm>
            <a:off x="8772775" y="1407547"/>
            <a:ext cx="6814268" cy="51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ctr" defTabSz="724836" rtl="0" fontAlgn="base">
              <a:lnSpc>
                <a:spcPct val="90000"/>
              </a:lnSpc>
              <a:spcBef>
                <a:spcPts val="2000"/>
              </a:spcBef>
              <a:spcAft>
                <a:spcPct val="0"/>
              </a:spcAft>
              <a:buFont typeface="Arial" charset="0"/>
              <a:buNone/>
              <a:defRPr sz="3099" b="0" i="1" kern="1200">
                <a:solidFill>
                  <a:srgbClr val="98938A"/>
                </a:solidFill>
                <a:latin typeface="Georgia"/>
                <a:ea typeface="ＭＳ Ｐゴシック" charset="0"/>
                <a:cs typeface="Georgia"/>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highlight>
                  <a:srgbClr val="FFFF00"/>
                </a:highlight>
              </a:rPr>
              <a:t>Knowledge</a:t>
            </a:r>
            <a:r>
              <a:rPr lang="zh-CN" altLang="en-US" dirty="0">
                <a:solidFill>
                  <a:schemeClr val="bg2">
                    <a:lumMod val="10000"/>
                  </a:schemeClr>
                </a:solidFill>
                <a:highlight>
                  <a:srgbClr val="FFFF00"/>
                </a:highlight>
              </a:rPr>
              <a:t> </a:t>
            </a:r>
            <a:r>
              <a:rPr lang="en-US" altLang="zh-CN" dirty="0">
                <a:solidFill>
                  <a:schemeClr val="bg2">
                    <a:lumMod val="10000"/>
                  </a:schemeClr>
                </a:solidFill>
                <a:highlight>
                  <a:srgbClr val="FFFF00"/>
                </a:highlight>
              </a:rPr>
              <a:t>Augmentation</a:t>
            </a:r>
          </a:p>
          <a:p>
            <a:r>
              <a:rPr lang="en-US" sz="2800" dirty="0">
                <a:solidFill>
                  <a:schemeClr val="bg2">
                    <a:lumMod val="10000"/>
                  </a:schemeClr>
                </a:solidFill>
                <a:highlight>
                  <a:srgbClr val="FFFF00"/>
                </a:highlight>
              </a:rPr>
              <a:t>Retrieval-Augmented Generation (RAG)</a:t>
            </a:r>
          </a:p>
        </p:txBody>
      </p:sp>
      <p:sp>
        <p:nvSpPr>
          <p:cNvPr id="13" name="Title 3">
            <a:extLst>
              <a:ext uri="{FF2B5EF4-FFF2-40B4-BE49-F238E27FC236}">
                <a16:creationId xmlns:a16="http://schemas.microsoft.com/office/drawing/2014/main" id="{DEC51B2F-63E3-2BD9-B079-2B0FA12FD48B}"/>
              </a:ext>
            </a:extLst>
          </p:cNvPr>
          <p:cNvSpPr txBox="1">
            <a:spLocks/>
          </p:cNvSpPr>
          <p:nvPr/>
        </p:nvSpPr>
        <p:spPr bwMode="auto">
          <a:xfrm>
            <a:off x="8772773" y="770237"/>
            <a:ext cx="6814269"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dirty="0"/>
              <a:t>Open-Book</a:t>
            </a:r>
            <a:endParaRPr lang="en-US" dirty="0"/>
          </a:p>
        </p:txBody>
      </p:sp>
      <p:grpSp>
        <p:nvGrpSpPr>
          <p:cNvPr id="83" name="Group 82">
            <a:extLst>
              <a:ext uri="{FF2B5EF4-FFF2-40B4-BE49-F238E27FC236}">
                <a16:creationId xmlns:a16="http://schemas.microsoft.com/office/drawing/2014/main" id="{EFE84F78-C1AD-6F47-2A64-72FC17A4DABB}"/>
              </a:ext>
            </a:extLst>
          </p:cNvPr>
          <p:cNvGrpSpPr/>
          <p:nvPr/>
        </p:nvGrpSpPr>
        <p:grpSpPr>
          <a:xfrm>
            <a:off x="8941740" y="2850658"/>
            <a:ext cx="6677093" cy="5924427"/>
            <a:chOff x="8941740" y="2354722"/>
            <a:chExt cx="6677093" cy="5924427"/>
          </a:xfrm>
        </p:grpSpPr>
        <p:sp>
          <p:nvSpPr>
            <p:cNvPr id="14" name="Rounded Rectangle 13">
              <a:extLst>
                <a:ext uri="{FF2B5EF4-FFF2-40B4-BE49-F238E27FC236}">
                  <a16:creationId xmlns:a16="http://schemas.microsoft.com/office/drawing/2014/main" id="{7EB25F6B-CC1A-2A24-6405-5D103AEEFF0E}"/>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41" name="Rectangle 40">
              <a:extLst>
                <a:ext uri="{FF2B5EF4-FFF2-40B4-BE49-F238E27FC236}">
                  <a16:creationId xmlns:a16="http://schemas.microsoft.com/office/drawing/2014/main" id="{4D43A9E0-EE4D-8403-A8BC-3D81962C5773}"/>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42" name="Rectangle 41">
              <a:extLst>
                <a:ext uri="{FF2B5EF4-FFF2-40B4-BE49-F238E27FC236}">
                  <a16:creationId xmlns:a16="http://schemas.microsoft.com/office/drawing/2014/main" id="{5B5F1053-1457-D847-D687-4A72CB9ABF2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43" name="Rounded Rectangle 42">
              <a:extLst>
                <a:ext uri="{FF2B5EF4-FFF2-40B4-BE49-F238E27FC236}">
                  <a16:creationId xmlns:a16="http://schemas.microsoft.com/office/drawing/2014/main" id="{972FE3B2-77DF-DB53-BD46-BE5AC6130539}"/>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a:p>
              <a:pPr algn="ctr"/>
              <a:r>
                <a:rPr lang="en-US" altLang="zh-CN" sz="2400" dirty="0">
                  <a:solidFill>
                    <a:schemeClr val="tx1"/>
                  </a:solidFill>
                  <a:latin typeface="Helvetica Neue"/>
                  <a:cs typeface="Helvetica Neue"/>
                </a:rPr>
                <a:t>(~0.12B)</a:t>
              </a:r>
              <a:endParaRPr lang="en-US" sz="2400" dirty="0">
                <a:solidFill>
                  <a:schemeClr val="tx1"/>
                </a:solidFill>
                <a:latin typeface="Helvetica Neue"/>
                <a:cs typeface="Helvetica Neue"/>
              </a:endParaRPr>
            </a:p>
          </p:txBody>
        </p:sp>
        <p:sp>
          <p:nvSpPr>
            <p:cNvPr id="45" name="TextBox 44">
              <a:extLst>
                <a:ext uri="{FF2B5EF4-FFF2-40B4-BE49-F238E27FC236}">
                  <a16:creationId xmlns:a16="http://schemas.microsoft.com/office/drawing/2014/main" id="{79B99A93-6BB7-E444-BA57-A87999D4ECD4}"/>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46" name="Rectangle 45">
              <a:extLst>
                <a:ext uri="{FF2B5EF4-FFF2-40B4-BE49-F238E27FC236}">
                  <a16:creationId xmlns:a16="http://schemas.microsoft.com/office/drawing/2014/main" id="{E8E84B6F-3396-C0CC-180C-B111FEDE065A}"/>
                </a:ext>
              </a:extLst>
            </p:cNvPr>
            <p:cNvSpPr/>
            <p:nvPr/>
          </p:nvSpPr>
          <p:spPr>
            <a:xfrm>
              <a:off x="11165212" y="5349436"/>
              <a:ext cx="2299316"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p>
          </p:txBody>
        </p:sp>
        <p:cxnSp>
          <p:nvCxnSpPr>
            <p:cNvPr id="47" name="Straight Arrow Connector 46">
              <a:extLst>
                <a:ext uri="{FF2B5EF4-FFF2-40B4-BE49-F238E27FC236}">
                  <a16:creationId xmlns:a16="http://schemas.microsoft.com/office/drawing/2014/main" id="{787A9E40-C3C6-E62A-C9A8-D96D2267B015}"/>
                </a:ext>
              </a:extLst>
            </p:cNvPr>
            <p:cNvCxnSpPr>
              <a:cxnSpLocks/>
              <a:stCxn id="41" idx="0"/>
              <a:endCxn id="4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3E7CA8E-2148-12A6-AA5F-ECDB4D18C5DF}"/>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AF40E323-D0A7-D0CD-91F2-ED2C3F8FC64B}"/>
                </a:ext>
              </a:extLst>
            </p:cNvPr>
            <p:cNvCxnSpPr>
              <a:stCxn id="43" idx="0"/>
              <a:endCxn id="14"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57" name="Rounded Rectangle 56">
              <a:extLst>
                <a:ext uri="{FF2B5EF4-FFF2-40B4-BE49-F238E27FC236}">
                  <a16:creationId xmlns:a16="http://schemas.microsoft.com/office/drawing/2014/main" id="{D030DD81-3301-7F17-7FCA-D0026037ED99}"/>
                </a:ext>
              </a:extLst>
            </p:cNvPr>
            <p:cNvSpPr/>
            <p:nvPr/>
          </p:nvSpPr>
          <p:spPr>
            <a:xfrm>
              <a:off x="11062558" y="7004984"/>
              <a:ext cx="3119607" cy="1274165"/>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Reader/Generator</a:t>
              </a:r>
            </a:p>
            <a:p>
              <a:pPr algn="ctr"/>
              <a:r>
                <a:rPr lang="en-US" altLang="zh-CN" sz="2400" dirty="0">
                  <a:solidFill>
                    <a:schemeClr val="tx1"/>
                  </a:solidFill>
                  <a:latin typeface="Helvetica Neue"/>
                  <a:cs typeface="Helvetica Neue"/>
                </a:rPr>
                <a:t>(&lt;</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0.25B</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 or 175B LLMs)</a:t>
              </a:r>
            </a:p>
          </p:txBody>
        </p:sp>
        <p:cxnSp>
          <p:nvCxnSpPr>
            <p:cNvPr id="62" name="Straight Arrow Connector 61">
              <a:extLst>
                <a:ext uri="{FF2B5EF4-FFF2-40B4-BE49-F238E27FC236}">
                  <a16:creationId xmlns:a16="http://schemas.microsoft.com/office/drawing/2014/main" id="{D693B08C-5AAE-2FA3-C0E7-01ADC6F24FF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D62539E8-F2D3-625F-2683-7E0E2EF80700}"/>
                </a:ext>
              </a:extLst>
            </p:cNvPr>
            <p:cNvCxnSpPr>
              <a:cxnSpLocks/>
              <a:stCxn id="41" idx="2"/>
              <a:endCxn id="57" idx="1"/>
            </p:cNvCxnSpPr>
            <p:nvPr/>
          </p:nvCxnSpPr>
          <p:spPr>
            <a:xfrm rot="16200000" flipH="1">
              <a:off x="9806681" y="6386189"/>
              <a:ext cx="1329445" cy="1182309"/>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Elbow Connector 79">
              <a:extLst>
                <a:ext uri="{FF2B5EF4-FFF2-40B4-BE49-F238E27FC236}">
                  <a16:creationId xmlns:a16="http://schemas.microsoft.com/office/drawing/2014/main" id="{6F1BF2BF-0AA0-CBA6-37BA-74BB16AA4202}"/>
                </a:ext>
              </a:extLst>
            </p:cNvPr>
            <p:cNvCxnSpPr>
              <a:cxnSpLocks/>
              <a:stCxn id="57" idx="3"/>
              <a:endCxn id="42" idx="2"/>
            </p:cNvCxnSpPr>
            <p:nvPr/>
          </p:nvCxnSpPr>
          <p:spPr>
            <a:xfrm flipV="1">
              <a:off x="14182165" y="6312622"/>
              <a:ext cx="472801" cy="1329445"/>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6FDB86AB-2FA3-2A27-C5C2-AFCAD408BEE3}"/>
              </a:ext>
            </a:extLst>
          </p:cNvPr>
          <p:cNvSpPr txBox="1"/>
          <p:nvPr/>
        </p:nvSpPr>
        <p:spPr>
          <a:xfrm>
            <a:off x="14654965" y="7068481"/>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8" name="Slide Number Placeholder 7">
            <a:extLst>
              <a:ext uri="{FF2B5EF4-FFF2-40B4-BE49-F238E27FC236}">
                <a16:creationId xmlns:a16="http://schemas.microsoft.com/office/drawing/2014/main" id="{19367CB9-F158-2D9D-452F-68691105B92E}"/>
              </a:ext>
            </a:extLst>
          </p:cNvPr>
          <p:cNvSpPr>
            <a:spLocks noGrp="1"/>
          </p:cNvSpPr>
          <p:nvPr>
            <p:ph type="sldNum" sz="quarter" idx="11"/>
          </p:nvPr>
        </p:nvSpPr>
        <p:spPr/>
        <p:txBody>
          <a:bodyPr/>
          <a:lstStyle/>
          <a:p>
            <a:pPr>
              <a:defRPr/>
            </a:pPr>
            <a:fld id="{91F31FA6-B0B4-9940-9B47-E6B321700686}" type="slidenum">
              <a:rPr lang="en-US" smtClean="0"/>
              <a:pPr>
                <a:defRPr/>
              </a:pPr>
              <a:t>11</a:t>
            </a:fld>
            <a:endParaRPr lang="en-US"/>
          </a:p>
        </p:txBody>
      </p:sp>
      <p:sp>
        <p:nvSpPr>
          <p:cNvPr id="33" name="TextBox 32">
            <a:extLst>
              <a:ext uri="{FF2B5EF4-FFF2-40B4-BE49-F238E27FC236}">
                <a16:creationId xmlns:a16="http://schemas.microsoft.com/office/drawing/2014/main" id="{B0C866C0-FF97-ADB4-6B67-283D29E0AB54}"/>
              </a:ext>
            </a:extLst>
          </p:cNvPr>
          <p:cNvSpPr txBox="1"/>
          <p:nvPr/>
        </p:nvSpPr>
        <p:spPr>
          <a:xfrm>
            <a:off x="178181" y="7992710"/>
            <a:ext cx="9906000" cy="584775"/>
          </a:xfrm>
          <a:prstGeom prst="rect">
            <a:avLst/>
          </a:prstGeom>
          <a:noFill/>
        </p:spPr>
        <p:txBody>
          <a:bodyPr wrap="square">
            <a:spAutoFit/>
          </a:bodyPr>
          <a:lstStyle/>
          <a:p>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when</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will</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err="1">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notre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dame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play</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err="1">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michigan</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state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again?</a:t>
            </a:r>
            <a:endParaRPr lang="en-US" dirty="0"/>
          </a:p>
        </p:txBody>
      </p:sp>
    </p:spTree>
    <p:extLst>
      <p:ext uri="{BB962C8B-B14F-4D97-AF65-F5344CB8AC3E}">
        <p14:creationId xmlns:p14="http://schemas.microsoft.com/office/powerpoint/2010/main" val="34065144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1" grpId="0"/>
      <p:bldP spid="13"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CF3C5E-1D0D-C40E-C046-9E3D3E0D0615}"/>
              </a:ext>
            </a:extLst>
          </p:cNvPr>
          <p:cNvSpPr/>
          <p:nvPr/>
        </p:nvSpPr>
        <p:spPr>
          <a:xfrm>
            <a:off x="470024" y="3992339"/>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402745" y="3915255"/>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329668" y="3839059"/>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396387" y="995105"/>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Corpus</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737583" y="4382805"/>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385566" y="838933"/>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Benchmark</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Datasets</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Human</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Annotated</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Facts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Graphs)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Relevant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Corpus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Statements,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Bases)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7140755" y="4629421"/>
            <a:ext cx="1596828" cy="522983"/>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12</a:t>
            </a:fld>
            <a:endParaRPr lang="en-US"/>
          </a:p>
        </p:txBody>
      </p:sp>
      <p:sp>
        <p:nvSpPr>
          <p:cNvPr id="6" name="Content Placeholder 7">
            <a:extLst>
              <a:ext uri="{FF2B5EF4-FFF2-40B4-BE49-F238E27FC236}">
                <a16:creationId xmlns:a16="http://schemas.microsoft.com/office/drawing/2014/main" id="{2263915C-BB2E-EA71-68E9-7E86445CCF70}"/>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Yu et al. </a:t>
            </a:r>
            <a:r>
              <a:rPr lang="en-US" sz="2400" dirty="0">
                <a:highlight>
                  <a:srgbClr val="FFFF00"/>
                </a:highlight>
              </a:rPr>
              <a:t>Retrieval Augmentation</a:t>
            </a:r>
            <a:r>
              <a:rPr lang="en-US" sz="2400" dirty="0"/>
              <a:t> for Commonsense Reasoning: A Unified Approach (EMNLP’22)</a:t>
            </a:r>
          </a:p>
        </p:txBody>
      </p:sp>
      <p:sp>
        <p:nvSpPr>
          <p:cNvPr id="16" name="TextBox 15">
            <a:extLst>
              <a:ext uri="{FF2B5EF4-FFF2-40B4-BE49-F238E27FC236}">
                <a16:creationId xmlns:a16="http://schemas.microsoft.com/office/drawing/2014/main" id="{4762DB3A-6C86-9A85-7B01-3A89C28F205A}"/>
              </a:ext>
            </a:extLst>
          </p:cNvPr>
          <p:cNvSpPr txBox="1"/>
          <p:nvPr/>
        </p:nvSpPr>
        <p:spPr>
          <a:xfrm>
            <a:off x="6109613" y="6876073"/>
            <a:ext cx="11111587"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25" name="TextBox 24">
            <a:extLst>
              <a:ext uri="{FF2B5EF4-FFF2-40B4-BE49-F238E27FC236}">
                <a16:creationId xmlns:a16="http://schemas.microsoft.com/office/drawing/2014/main" id="{D2A7C795-45DD-3420-B8DC-77DB1157DB6A}"/>
              </a:ext>
            </a:extLst>
          </p:cNvPr>
          <p:cNvSpPr txBox="1"/>
          <p:nvPr/>
        </p:nvSpPr>
        <p:spPr>
          <a:xfrm>
            <a:off x="6109612" y="7500895"/>
            <a:ext cx="11111587"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8DBC4CF3-D20D-8535-98EF-45CF2364C7CB}"/>
              </a:ext>
            </a:extLst>
          </p:cNvPr>
          <p:cNvGrpSpPr/>
          <p:nvPr/>
        </p:nvGrpSpPr>
        <p:grpSpPr>
          <a:xfrm>
            <a:off x="325718" y="937235"/>
            <a:ext cx="5736693" cy="5047136"/>
            <a:chOff x="112684" y="1577340"/>
            <a:chExt cx="5736693" cy="5047136"/>
          </a:xfrm>
        </p:grpSpPr>
        <p:sp>
          <p:nvSpPr>
            <p:cNvPr id="5" name="Rounded Rectangle 4">
              <a:extLst>
                <a:ext uri="{FF2B5EF4-FFF2-40B4-BE49-F238E27FC236}">
                  <a16:creationId xmlns:a16="http://schemas.microsoft.com/office/drawing/2014/main" id="{14071964-0ABC-5DD1-135B-72F7861D112E}"/>
                </a:ext>
              </a:extLst>
            </p:cNvPr>
            <p:cNvSpPr/>
            <p:nvPr/>
          </p:nvSpPr>
          <p:spPr>
            <a:xfrm>
              <a:off x="2097850" y="3656678"/>
              <a:ext cx="1816331" cy="1782858"/>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endParaRPr lang="en-US" sz="24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FA4896C0-1139-4F40-03FA-CF9EABF70A2D}"/>
                </a:ext>
              </a:extLst>
            </p:cNvPr>
            <p:cNvSpPr txBox="1"/>
            <p:nvPr/>
          </p:nvSpPr>
          <p:spPr>
            <a:xfrm>
              <a:off x="162653" y="1577340"/>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7" name="TextBox 6">
              <a:extLst>
                <a:ext uri="{FF2B5EF4-FFF2-40B4-BE49-F238E27FC236}">
                  <a16:creationId xmlns:a16="http://schemas.microsoft.com/office/drawing/2014/main" id="{FDC3EEFA-B0CE-037B-96F8-93F37B8FC3FC}"/>
                </a:ext>
              </a:extLst>
            </p:cNvPr>
            <p:cNvSpPr txBox="1"/>
            <p:nvPr/>
          </p:nvSpPr>
          <p:spPr>
            <a:xfrm>
              <a:off x="1713547" y="6162811"/>
              <a:ext cx="2584936" cy="461665"/>
            </a:xfrm>
            <a:prstGeom prst="rect">
              <a:avLst/>
            </a:prstGeom>
            <a:noFill/>
          </p:spPr>
          <p:txBody>
            <a:bodyPr wrap="square">
              <a:spAutoFit/>
            </a:bodyPr>
            <a:lstStyle/>
            <a:p>
              <a:pPr algn="ct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Albert</a:t>
              </a:r>
              <a:r>
                <a:rPr lang="zh-CN" altLang="en-US"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Einstein.</a:t>
              </a:r>
              <a:endParaRPr lang="en-US" sz="2400" dirty="0">
                <a:latin typeface="Colfax" panose="020B0304000000010002" pitchFamily="34" charset="0"/>
              </a:endParaRPr>
            </a:p>
          </p:txBody>
        </p:sp>
        <p:cxnSp>
          <p:nvCxnSpPr>
            <p:cNvPr id="8" name="Straight Arrow Connector 7">
              <a:extLst>
                <a:ext uri="{FF2B5EF4-FFF2-40B4-BE49-F238E27FC236}">
                  <a16:creationId xmlns:a16="http://schemas.microsoft.com/office/drawing/2014/main" id="{59A34056-00BE-6784-EB30-CC864BC157AB}"/>
                </a:ext>
              </a:extLst>
            </p:cNvPr>
            <p:cNvCxnSpPr>
              <a:cxnSpLocks/>
              <a:stCxn id="6" idx="2"/>
              <a:endCxn id="5" idx="0"/>
            </p:cNvCxnSpPr>
            <p:nvPr/>
          </p:nvCxnSpPr>
          <p:spPr>
            <a:xfrm>
              <a:off x="3006015" y="2039005"/>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14C3BBD-A23E-09FC-C573-F680246B4ED1}"/>
                </a:ext>
              </a:extLst>
            </p:cNvPr>
            <p:cNvCxnSpPr>
              <a:cxnSpLocks/>
              <a:stCxn id="5" idx="2"/>
              <a:endCxn id="7" idx="0"/>
            </p:cNvCxnSpPr>
            <p:nvPr/>
          </p:nvCxnSpPr>
          <p:spPr>
            <a:xfrm flipH="1">
              <a:off x="3006015" y="5439536"/>
              <a:ext cx="1" cy="72327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 name="Picture 2" descr="Red and green check mark icons Royalty Free Vector Image">
              <a:extLst>
                <a:ext uri="{FF2B5EF4-FFF2-40B4-BE49-F238E27FC236}">
                  <a16:creationId xmlns:a16="http://schemas.microsoft.com/office/drawing/2014/main" id="{DBD3E331-707E-9213-0F76-550E6696DD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4" t="17250" r="53138" b="26920"/>
            <a:stretch/>
          </p:blipFill>
          <p:spPr bwMode="auto">
            <a:xfrm>
              <a:off x="4195295" y="6211080"/>
              <a:ext cx="366276" cy="3651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127917A-F276-8F2D-5E25-E33AB6D1D266}"/>
                </a:ext>
              </a:extLst>
            </p:cNvPr>
            <p:cNvSpPr txBox="1"/>
            <p:nvPr/>
          </p:nvSpPr>
          <p:spPr>
            <a:xfrm>
              <a:off x="112684" y="2340933"/>
              <a:ext cx="2797885" cy="954107"/>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Answer:</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grpSp>
        <p:nvGrpSpPr>
          <p:cNvPr id="59" name="Group 58">
            <a:extLst>
              <a:ext uri="{FF2B5EF4-FFF2-40B4-BE49-F238E27FC236}">
                <a16:creationId xmlns:a16="http://schemas.microsoft.com/office/drawing/2014/main" id="{0C09E653-6089-35E8-C3BB-A9AC8BA7ECAC}"/>
              </a:ext>
            </a:extLst>
          </p:cNvPr>
          <p:cNvGrpSpPr/>
          <p:nvPr/>
        </p:nvGrpSpPr>
        <p:grpSpPr>
          <a:xfrm>
            <a:off x="4964330" y="937235"/>
            <a:ext cx="11291670" cy="5051737"/>
            <a:chOff x="4964330" y="1770509"/>
            <a:chExt cx="11291670" cy="5051737"/>
          </a:xfrm>
        </p:grpSpPr>
        <p:sp>
          <p:nvSpPr>
            <p:cNvPr id="11" name="Rounded Rectangle 10">
              <a:extLst>
                <a:ext uri="{FF2B5EF4-FFF2-40B4-BE49-F238E27FC236}">
                  <a16:creationId xmlns:a16="http://schemas.microsoft.com/office/drawing/2014/main" id="{76A64DD0-0D59-62A2-EAC7-565E609FBD6E}"/>
                </a:ext>
              </a:extLst>
            </p:cNvPr>
            <p:cNvSpPr/>
            <p:nvPr/>
          </p:nvSpPr>
          <p:spPr>
            <a:xfrm>
              <a:off x="8803328" y="3849847"/>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sp>
          <p:nvSpPr>
            <p:cNvPr id="13" name="TextBox 12">
              <a:extLst>
                <a:ext uri="{FF2B5EF4-FFF2-40B4-BE49-F238E27FC236}">
                  <a16:creationId xmlns:a16="http://schemas.microsoft.com/office/drawing/2014/main" id="{F0267471-55F9-0B08-8D91-5FE688A57641}"/>
                </a:ext>
              </a:extLst>
            </p:cNvPr>
            <p:cNvSpPr txBox="1"/>
            <p:nvPr/>
          </p:nvSpPr>
          <p:spPr>
            <a:xfrm>
              <a:off x="6868131" y="1770509"/>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14" name="TextBox 13">
              <a:extLst>
                <a:ext uri="{FF2B5EF4-FFF2-40B4-BE49-F238E27FC236}">
                  <a16:creationId xmlns:a16="http://schemas.microsoft.com/office/drawing/2014/main" id="{1C4085D8-DAFD-8494-EEE7-B71E64DCFFBF}"/>
                </a:ext>
              </a:extLst>
            </p:cNvPr>
            <p:cNvSpPr txBox="1"/>
            <p:nvPr/>
          </p:nvSpPr>
          <p:spPr>
            <a:xfrm>
              <a:off x="7851659" y="6360581"/>
              <a:ext cx="3747608" cy="461665"/>
            </a:xfrm>
            <a:prstGeom prst="rect">
              <a:avLst/>
            </a:prstGeom>
            <a:noFill/>
          </p:spPr>
          <p:txBody>
            <a:bodyPr wrap="square">
              <a:spAutoFit/>
            </a:bodyPr>
            <a:lstStyle/>
            <a:p>
              <a:pPr algn="ctr"/>
              <a:r>
                <a:rPr lang="en-US" sz="2400" dirty="0">
                  <a:solidFill>
                    <a:schemeClr val="bg2">
                      <a:lumMod val="10000"/>
                    </a:schemeClr>
                  </a:solidFill>
                  <a:latin typeface="Colfax" panose="020B0304000000010002" pitchFamily="34" charset="0"/>
                  <a:ea typeface="Roboto" panose="02000000000000000000" pitchFamily="2" charset="0"/>
                </a:rPr>
                <a:t>Wilhelm Conrad </a:t>
              </a:r>
              <a:r>
                <a:rPr lang="en-US" altLang="zh-CN" sz="2400" dirty="0">
                  <a:solidFill>
                    <a:schemeClr val="bg2">
                      <a:lumMod val="10000"/>
                    </a:schemeClr>
                  </a:solidFill>
                  <a:latin typeface="Colfax" panose="020B0304000000010002" pitchFamily="34" charset="0"/>
                  <a:ea typeface="Roboto" panose="02000000000000000000" pitchFamily="2" charset="0"/>
                </a:rPr>
                <a:t>Rontgen</a:t>
              </a:r>
              <a:endParaRPr lang="en-US" sz="2400" dirty="0">
                <a:solidFill>
                  <a:schemeClr val="bg2">
                    <a:lumMod val="10000"/>
                  </a:schemeClr>
                </a:solidFill>
                <a:latin typeface="Colfax" panose="020B0304000000010002" pitchFamily="34" charset="0"/>
              </a:endParaRPr>
            </a:p>
          </p:txBody>
        </p:sp>
        <p:cxnSp>
          <p:nvCxnSpPr>
            <p:cNvPr id="15" name="Straight Arrow Connector 14">
              <a:extLst>
                <a:ext uri="{FF2B5EF4-FFF2-40B4-BE49-F238E27FC236}">
                  <a16:creationId xmlns:a16="http://schemas.microsoft.com/office/drawing/2014/main" id="{AD0E2C53-09BE-9646-DA1D-273F55B91660}"/>
                </a:ext>
              </a:extLst>
            </p:cNvPr>
            <p:cNvCxnSpPr>
              <a:cxnSpLocks/>
              <a:stCxn id="13" idx="2"/>
              <a:endCxn id="11" idx="0"/>
            </p:cNvCxnSpPr>
            <p:nvPr/>
          </p:nvCxnSpPr>
          <p:spPr>
            <a:xfrm>
              <a:off x="9711493" y="2232174"/>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092B1DF-6DC9-AB42-0EA5-8EBCB9311351}"/>
                </a:ext>
              </a:extLst>
            </p:cNvPr>
            <p:cNvSpPr txBox="1"/>
            <p:nvPr/>
          </p:nvSpPr>
          <p:spPr>
            <a:xfrm>
              <a:off x="11419931" y="3357337"/>
              <a:ext cx="4836069" cy="2677656"/>
            </a:xfrm>
            <a:prstGeom prst="rect">
              <a:avLst/>
            </a:prstGeom>
            <a:noFill/>
          </p:spPr>
          <p:txBody>
            <a:bodyPr wrap="square">
              <a:spAutoFit/>
            </a:bodyPr>
            <a:lstStyle/>
            <a:p>
              <a:r>
                <a:rPr lang="en-US" sz="2400" dirty="0">
                  <a:highlight>
                    <a:srgbClr val="EAEAEA"/>
                  </a:highlight>
                  <a:latin typeface="Colfax" panose="020B0304000000010002" pitchFamily="34" charset="0"/>
                  <a:ea typeface="Roboto" panose="02000000000000000000" pitchFamily="2" charset="0"/>
                </a:rPr>
                <a:t>The first Nobel Prize in Physics was awarded in 1901 to </a:t>
              </a:r>
              <a:r>
                <a:rPr lang="en-US" sz="2400" b="1" dirty="0">
                  <a:solidFill>
                    <a:schemeClr val="accent6">
                      <a:lumMod val="75000"/>
                    </a:schemeClr>
                  </a:solidFill>
                  <a:highlight>
                    <a:srgbClr val="EAEAEA"/>
                  </a:highlight>
                  <a:latin typeface="Colfax" panose="020B0304000000010002" pitchFamily="34" charset="0"/>
                  <a:ea typeface="Roboto" panose="02000000000000000000" pitchFamily="2" charset="0"/>
                </a:rPr>
                <a:t>Wilhelm Conrad </a:t>
              </a:r>
              <a:r>
                <a:rPr lang="en-US" altLang="zh-CN" sz="2400" b="1" dirty="0">
                  <a:solidFill>
                    <a:schemeClr val="accent6">
                      <a:lumMod val="75000"/>
                    </a:schemeClr>
                  </a:solidFill>
                  <a:highlight>
                    <a:srgbClr val="EAEAEA"/>
                  </a:highlight>
                  <a:latin typeface="Colfax" panose="020B0304000000010002" pitchFamily="34" charset="0"/>
                  <a:ea typeface="Roboto" panose="02000000000000000000" pitchFamily="2" charset="0"/>
                </a:rPr>
                <a:t>Rontgen</a:t>
              </a:r>
              <a:r>
                <a:rPr lang="en-US" sz="2400" dirty="0">
                  <a:highlight>
                    <a:srgbClr val="EAEAEA"/>
                  </a:highlight>
                  <a:latin typeface="Colfax" panose="020B0304000000010002" pitchFamily="34" charset="0"/>
                  <a:ea typeface="Roboto" panose="02000000000000000000" pitchFamily="2" charset="0"/>
                </a:rPr>
                <a:t> in recognition of the extraordinary services he has rendered by the discovery of the remarkable rays subsequently named after him</a:t>
              </a:r>
              <a:endParaRPr lang="en-US" sz="2400" dirty="0">
                <a:highlight>
                  <a:srgbClr val="EAEAEA"/>
                </a:highlight>
                <a:latin typeface="Colfax" panose="020B0304000000010002" pitchFamily="34" charset="0"/>
              </a:endParaRPr>
            </a:p>
          </p:txBody>
        </p:sp>
        <p:sp>
          <p:nvSpPr>
            <p:cNvPr id="34" name="TextBox 33">
              <a:extLst>
                <a:ext uri="{FF2B5EF4-FFF2-40B4-BE49-F238E27FC236}">
                  <a16:creationId xmlns:a16="http://schemas.microsoft.com/office/drawing/2014/main" id="{04F61530-9369-095B-9AA5-F3972DA22EA0}"/>
                </a:ext>
              </a:extLst>
            </p:cNvPr>
            <p:cNvSpPr txBox="1"/>
            <p:nvPr/>
          </p:nvSpPr>
          <p:spPr>
            <a:xfrm>
              <a:off x="4964330" y="2336887"/>
              <a:ext cx="4609853"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Generate a background document to answer</a:t>
              </a:r>
            </a:p>
            <a:p>
              <a:pPr algn="r"/>
              <a:r>
                <a:rPr lang="en-US" altLang="zh-CN" sz="2800" b="1" dirty="0">
                  <a:latin typeface="Colfax" panose="020B0304000000010002" pitchFamily="34" charset="0"/>
                  <a:cs typeface="Helvetica Neue"/>
                </a:rPr>
                <a:t>the given 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cxnSp>
          <p:nvCxnSpPr>
            <p:cNvPr id="35" name="Straight Arrow Connector 34">
              <a:extLst>
                <a:ext uri="{FF2B5EF4-FFF2-40B4-BE49-F238E27FC236}">
                  <a16:creationId xmlns:a16="http://schemas.microsoft.com/office/drawing/2014/main" id="{7B7867B9-264F-AEA2-42FE-E13F8D01F223}"/>
                </a:ext>
              </a:extLst>
            </p:cNvPr>
            <p:cNvCxnSpPr>
              <a:cxnSpLocks/>
              <a:stCxn id="11" idx="3"/>
            </p:cNvCxnSpPr>
            <p:nvPr/>
          </p:nvCxnSpPr>
          <p:spPr>
            <a:xfrm>
              <a:off x="10619659" y="4256038"/>
              <a:ext cx="800272"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4AF39A26-0342-4AE7-0233-7CE3CCF9578A}"/>
                </a:ext>
              </a:extLst>
            </p:cNvPr>
            <p:cNvSpPr/>
            <p:nvPr/>
          </p:nvSpPr>
          <p:spPr>
            <a:xfrm>
              <a:off x="8803327" y="5132848"/>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cxnSp>
          <p:nvCxnSpPr>
            <p:cNvPr id="40" name="Straight Arrow Connector 39">
              <a:extLst>
                <a:ext uri="{FF2B5EF4-FFF2-40B4-BE49-F238E27FC236}">
                  <a16:creationId xmlns:a16="http://schemas.microsoft.com/office/drawing/2014/main" id="{F9C64E20-2719-18D5-DEE4-79965267EE5B}"/>
                </a:ext>
              </a:extLst>
            </p:cNvPr>
            <p:cNvCxnSpPr>
              <a:cxnSpLocks/>
            </p:cNvCxnSpPr>
            <p:nvPr/>
          </p:nvCxnSpPr>
          <p:spPr>
            <a:xfrm flipH="1">
              <a:off x="10619658" y="5539038"/>
              <a:ext cx="800273"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2758FB9-142C-31D7-CC20-C1AF30FE9D7D}"/>
                </a:ext>
              </a:extLst>
            </p:cNvPr>
            <p:cNvCxnSpPr>
              <a:cxnSpLocks/>
              <a:stCxn id="39" idx="2"/>
              <a:endCxn id="14" idx="0"/>
            </p:cNvCxnSpPr>
            <p:nvPr/>
          </p:nvCxnSpPr>
          <p:spPr>
            <a:xfrm>
              <a:off x="9711493" y="5945229"/>
              <a:ext cx="13970" cy="41535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3" name="Picture 2" descr="Red and green check mark icons Royalty Free Vector Image">
              <a:extLst>
                <a:ext uri="{FF2B5EF4-FFF2-40B4-BE49-F238E27FC236}">
                  <a16:creationId xmlns:a16="http://schemas.microsoft.com/office/drawing/2014/main" id="{1F04D0F4-25BA-7D95-EE20-ED63F77953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74" t="17250" r="4534" b="26920"/>
            <a:stretch/>
          </p:blipFill>
          <p:spPr bwMode="auto">
            <a:xfrm>
              <a:off x="11599267" y="6390566"/>
              <a:ext cx="400678" cy="36512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E02565AD-291E-74C3-75B5-A8A6FB844332}"/>
                </a:ext>
              </a:extLst>
            </p:cNvPr>
            <p:cNvSpPr txBox="1"/>
            <p:nvPr/>
          </p:nvSpPr>
          <p:spPr>
            <a:xfrm>
              <a:off x="5951230" y="4889098"/>
              <a:ext cx="2660911"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 [Q]</a:t>
              </a:r>
            </a:p>
            <a:p>
              <a:pPr algn="r"/>
              <a:r>
                <a:rPr lang="en-US" altLang="zh-CN" sz="2800" b="1" dirty="0">
                  <a:latin typeface="Colfax" panose="020B0304000000010002" pitchFamily="34" charset="0"/>
                  <a:cs typeface="Helvetica Neue"/>
                </a:rPr>
                <a:t>Passage:</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[P]</a:t>
              </a:r>
            </a:p>
            <a:p>
              <a:pPr algn="r"/>
              <a:r>
                <a:rPr lang="en-US" altLang="zh-CN" sz="2800" b="1" dirty="0">
                  <a:latin typeface="Colfax" panose="020B0304000000010002" pitchFamily="34" charset="0"/>
                  <a:cs typeface="Helvetica Neue"/>
                </a:rPr>
                <a:t>Answer: </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sp>
        <p:nvSpPr>
          <p:cNvPr id="3" name="Slide Number Placeholder 2">
            <a:extLst>
              <a:ext uri="{FF2B5EF4-FFF2-40B4-BE49-F238E27FC236}">
                <a16:creationId xmlns:a16="http://schemas.microsoft.com/office/drawing/2014/main" id="{69420F07-BDF4-C649-E539-273B4160CCE4}"/>
              </a:ext>
            </a:extLst>
          </p:cNvPr>
          <p:cNvSpPr>
            <a:spLocks noGrp="1"/>
          </p:cNvSpPr>
          <p:nvPr>
            <p:ph type="sldNum" sz="quarter" idx="11"/>
          </p:nvPr>
        </p:nvSpPr>
        <p:spPr/>
        <p:txBody>
          <a:bodyPr/>
          <a:lstStyle/>
          <a:p>
            <a:pPr>
              <a:defRPr/>
            </a:pPr>
            <a:fld id="{91F31FA6-B0B4-9940-9B47-E6B321700686}" type="slidenum">
              <a:rPr lang="en-US" smtClean="0"/>
              <a:pPr>
                <a:defRPr/>
              </a:pPr>
              <a:t>13</a:t>
            </a:fld>
            <a:endParaRPr lang="en-US"/>
          </a:p>
        </p:txBody>
      </p:sp>
      <p:sp>
        <p:nvSpPr>
          <p:cNvPr id="9" name="Content Placeholder 7">
            <a:extLst>
              <a:ext uri="{FF2B5EF4-FFF2-40B4-BE49-F238E27FC236}">
                <a16:creationId xmlns:a16="http://schemas.microsoft.com/office/drawing/2014/main" id="{ABA5ECAA-6B96-5279-5BDD-2AACA5985820}"/>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Yu et al. </a:t>
            </a:r>
            <a:r>
              <a:rPr lang="en-US" sz="2400" dirty="0">
                <a:highlight>
                  <a:srgbClr val="FFFF00"/>
                </a:highlight>
              </a:rPr>
              <a:t>Generate rather than Retrieve</a:t>
            </a:r>
            <a:r>
              <a:rPr lang="en-US" sz="2400" dirty="0"/>
              <a:t>: Large Language Models are Strong Context Generators (ICLR’23)</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5E9D955B-17A6-EA57-3DBF-A02C9BF28C7D}"/>
                  </a:ext>
                </a:extLst>
              </p:cNvPr>
              <p:cNvSpPr txBox="1"/>
              <p:nvPr/>
            </p:nvSpPr>
            <p:spPr>
              <a:xfrm>
                <a:off x="375687" y="7099767"/>
                <a:ext cx="4953000" cy="584775"/>
              </a:xfrm>
              <a:prstGeom prst="rect">
                <a:avLst/>
              </a:prstGeom>
              <a:noFill/>
            </p:spPr>
            <p:txBody>
              <a:bodyPr wrap="square">
                <a:spAutoFit/>
              </a:bodyPr>
              <a:lstStyle/>
              <a:p>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What’s</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10</a:t>
                </a:r>
                <a:r>
                  <a:rPr lang="en-US" altLang="zh-CN" sz="3200" baseline="300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th</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digit</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in</a:t>
                </a:r>
                <a14:m>
                  <m:oMath xmlns:m="http://schemas.openxmlformats.org/officeDocument/2006/math">
                    <m:r>
                      <a:rPr lang="zh-CN" altLang="en-US" sz="3200" b="0" i="0"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 </m:t>
                    </m:r>
                    <m:r>
                      <a:rPr lang="zh-CN" altLang="en-US" sz="3200" i="1"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𝜋</m:t>
                    </m:r>
                    <m:r>
                      <a:rPr lang="zh-CN" altLang="en-US" sz="3200" b="0" i="1"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 </m:t>
                    </m:r>
                  </m:oMath>
                </a14:m>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a:t>
                </a:r>
                <a:endParaRPr lang="en-US" dirty="0"/>
              </a:p>
            </p:txBody>
          </p:sp>
        </mc:Choice>
        <mc:Fallback>
          <p:sp>
            <p:nvSpPr>
              <p:cNvPr id="16" name="TextBox 15">
                <a:extLst>
                  <a:ext uri="{FF2B5EF4-FFF2-40B4-BE49-F238E27FC236}">
                    <a16:creationId xmlns:a16="http://schemas.microsoft.com/office/drawing/2014/main" id="{5E9D955B-17A6-EA57-3DBF-A02C9BF28C7D}"/>
                  </a:ext>
                </a:extLst>
              </p:cNvPr>
              <p:cNvSpPr txBox="1">
                <a:spLocks noRot="1" noChangeAspect="1" noMove="1" noResize="1" noEditPoints="1" noAdjustHandles="1" noChangeArrowheads="1" noChangeShapeType="1" noTextEdit="1"/>
              </p:cNvSpPr>
              <p:nvPr/>
            </p:nvSpPr>
            <p:spPr>
              <a:xfrm>
                <a:off x="375687" y="7099767"/>
                <a:ext cx="4953000" cy="584775"/>
              </a:xfrm>
              <a:prstGeom prst="rect">
                <a:avLst/>
              </a:prstGeom>
              <a:blipFill>
                <a:blip r:embed="rId3"/>
                <a:stretch>
                  <a:fillRect l="-3069" t="-14894" r="-1535" b="-27660"/>
                </a:stretch>
              </a:blipFill>
            </p:spPr>
            <p:txBody>
              <a:bodyPr/>
              <a:lstStyle/>
              <a:p>
                <a:r>
                  <a:rPr lang="en-US">
                    <a:noFill/>
                  </a:rPr>
                  <a:t> </a:t>
                </a:r>
              </a:p>
            </p:txBody>
          </p:sp>
        </mc:Fallback>
      </mc:AlternateContent>
    </p:spTree>
    <p:extLst>
      <p:ext uri="{BB962C8B-B14F-4D97-AF65-F5344CB8AC3E}">
        <p14:creationId xmlns:p14="http://schemas.microsoft.com/office/powerpoint/2010/main" val="19615875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p:txBody>
          <a:bodyPr/>
          <a:lstStyle/>
          <a:p>
            <a:r>
              <a:rPr lang="en-US" altLang="zh-CN" dirty="0"/>
              <a:t>Explaining</a:t>
            </a:r>
            <a:r>
              <a:rPr lang="zh-CN" altLang="en-US" dirty="0"/>
              <a:t> </a:t>
            </a:r>
            <a:r>
              <a:rPr lang="en-US" altLang="zh-CN" dirty="0"/>
              <a:t>counterfactual</a:t>
            </a:r>
            <a:r>
              <a:rPr lang="zh-CN" altLang="en-US" dirty="0"/>
              <a:t> </a:t>
            </a:r>
            <a:r>
              <a:rPr lang="en-US" altLang="zh-CN" dirty="0"/>
              <a:t>statements</a:t>
            </a:r>
            <a:endParaRPr lang="en-US" dirty="0"/>
          </a:p>
        </p:txBody>
      </p:sp>
      <p:sp>
        <p:nvSpPr>
          <p:cNvPr id="12" name="Content Placeholder 11"/>
          <p:cNvSpPr>
            <a:spLocks noGrp="1"/>
          </p:cNvSpPr>
          <p:nvPr>
            <p:ph idx="1"/>
          </p:nvPr>
        </p:nvSpPr>
        <p:spPr>
          <a:xfrm>
            <a:off x="668957" y="2021375"/>
            <a:ext cx="7249825" cy="5889564"/>
          </a:xfrm>
        </p:spPr>
        <p:txBody>
          <a:bodyPr/>
          <a:lstStyle/>
          <a:p>
            <a:r>
              <a:rPr lang="en-US" altLang="zh-CN" dirty="0">
                <a:solidFill>
                  <a:schemeClr val="accent6">
                    <a:lumMod val="75000"/>
                  </a:schemeClr>
                </a:solidFill>
              </a:rPr>
              <a:t>Input:</a:t>
            </a:r>
            <a:endParaRPr lang="en-US" dirty="0">
              <a:solidFill>
                <a:schemeClr val="accent6">
                  <a:lumMod val="75000"/>
                </a:schemeClr>
              </a:solidFill>
            </a:endParaRPr>
          </a:p>
          <a:p>
            <a:r>
              <a:rPr lang="en-US" altLang="zh-CN" i="1" dirty="0">
                <a:latin typeface="Georgia" panose="02040502050405020303" pitchFamily="18" charset="0"/>
              </a:rPr>
              <a:t>Piano</a:t>
            </a:r>
            <a:r>
              <a:rPr lang="zh-CN" altLang="en-US" i="1" dirty="0">
                <a:latin typeface="Georgia" panose="02040502050405020303" pitchFamily="18" charset="0"/>
              </a:rPr>
              <a:t> </a:t>
            </a:r>
            <a:r>
              <a:rPr lang="en-US" altLang="zh-CN" i="1" dirty="0">
                <a:latin typeface="Georgia" panose="02040502050405020303" pitchFamily="18" charset="0"/>
              </a:rPr>
              <a:t>is</a:t>
            </a:r>
            <a:r>
              <a:rPr lang="zh-CN" altLang="en-US" i="1" dirty="0">
                <a:latin typeface="Georgia" panose="02040502050405020303" pitchFamily="18" charset="0"/>
              </a:rPr>
              <a:t> </a:t>
            </a:r>
            <a:r>
              <a:rPr lang="en-US" altLang="zh-CN" i="1" dirty="0">
                <a:latin typeface="Georgia" panose="02040502050405020303" pitchFamily="18" charset="0"/>
              </a:rPr>
              <a:t>a</a:t>
            </a:r>
            <a:r>
              <a:rPr lang="zh-CN" altLang="en-US" i="1" dirty="0">
                <a:latin typeface="Georgia" panose="02040502050405020303" pitchFamily="18" charset="0"/>
              </a:rPr>
              <a:t> </a:t>
            </a:r>
            <a:r>
              <a:rPr lang="en-US" altLang="zh-CN" i="1" dirty="0">
                <a:latin typeface="Georgia" panose="02040502050405020303" pitchFamily="18" charset="0"/>
              </a:rPr>
              <a:t>kind</a:t>
            </a:r>
            <a:r>
              <a:rPr lang="zh-CN" altLang="en-US" i="1" dirty="0">
                <a:latin typeface="Georgia" panose="02040502050405020303" pitchFamily="18" charset="0"/>
              </a:rPr>
              <a:t> </a:t>
            </a:r>
            <a:r>
              <a:rPr lang="en-US" altLang="zh-CN" i="1" dirty="0">
                <a:latin typeface="Georgia" panose="02040502050405020303" pitchFamily="18" charset="0"/>
              </a:rPr>
              <a:t>of</a:t>
            </a:r>
            <a:r>
              <a:rPr lang="zh-CN" altLang="en-US" i="1" dirty="0">
                <a:latin typeface="Georgia" panose="02040502050405020303" pitchFamily="18" charset="0"/>
              </a:rPr>
              <a:t> </a:t>
            </a:r>
            <a:r>
              <a:rPr lang="en-US" altLang="zh-CN" i="1" dirty="0">
                <a:latin typeface="Georgia" panose="02040502050405020303" pitchFamily="18" charset="0"/>
              </a:rPr>
              <a:t>sport.</a:t>
            </a:r>
            <a:r>
              <a:rPr lang="zh-CN" altLang="en-US" i="1" dirty="0">
                <a:latin typeface="Georgia" panose="02040502050405020303" pitchFamily="18" charset="0"/>
              </a:rPr>
              <a:t> </a:t>
            </a:r>
            <a:r>
              <a:rPr lang="en-US" altLang="zh-CN" i="1" dirty="0">
                <a:latin typeface="Georgia" panose="02040502050405020303" pitchFamily="18" charset="0"/>
              </a:rPr>
              <a:t>This</a:t>
            </a:r>
            <a:r>
              <a:rPr lang="zh-CN" altLang="en-US" i="1" dirty="0">
                <a:latin typeface="Georgia" panose="02040502050405020303" pitchFamily="18" charset="0"/>
              </a:rPr>
              <a:t> </a:t>
            </a:r>
            <a:r>
              <a:rPr lang="en-US" altLang="zh-CN" i="1" dirty="0">
                <a:latin typeface="Georgia" panose="02040502050405020303" pitchFamily="18" charset="0"/>
              </a:rPr>
              <a:t>is</a:t>
            </a:r>
            <a:r>
              <a:rPr lang="zh-CN" altLang="en-US" i="1" dirty="0">
                <a:latin typeface="Georgia" panose="02040502050405020303" pitchFamily="18" charset="0"/>
              </a:rPr>
              <a:t> </a:t>
            </a:r>
            <a:r>
              <a:rPr lang="en-US" altLang="zh-CN" i="1" dirty="0">
                <a:latin typeface="Georgia" panose="02040502050405020303" pitchFamily="18" charset="0"/>
              </a:rPr>
              <a:t>False</a:t>
            </a:r>
            <a:r>
              <a:rPr lang="zh-CN" altLang="en-US" i="1" dirty="0">
                <a:latin typeface="Georgia" panose="02040502050405020303" pitchFamily="18" charset="0"/>
              </a:rPr>
              <a:t> </a:t>
            </a:r>
            <a:r>
              <a:rPr lang="en-US" altLang="zh-CN" i="1" dirty="0">
                <a:latin typeface="Georgia" panose="02040502050405020303" pitchFamily="18" charset="0"/>
              </a:rPr>
              <a:t>because</a:t>
            </a:r>
            <a:r>
              <a:rPr lang="zh-CN" altLang="en-US" i="1" dirty="0">
                <a:latin typeface="Georgia" panose="02040502050405020303" pitchFamily="18" charset="0"/>
              </a:rPr>
              <a:t> </a:t>
            </a:r>
            <a:r>
              <a:rPr lang="en-US" altLang="zh-CN" i="1" dirty="0">
                <a:latin typeface="Georgia" panose="02040502050405020303" pitchFamily="18" charset="0"/>
              </a:rPr>
              <a:t>___________________</a:t>
            </a:r>
            <a:endParaRPr lang="en-US" i="1" dirty="0">
              <a:latin typeface="Georgia" panose="02040502050405020303" pitchFamily="18" charset="0"/>
            </a:endParaRPr>
          </a:p>
          <a:p>
            <a:r>
              <a:rPr lang="en-US" altLang="zh-CN" dirty="0">
                <a:solidFill>
                  <a:schemeClr val="accent6">
                    <a:lumMod val="75000"/>
                  </a:schemeClr>
                </a:solidFill>
              </a:rPr>
              <a:t>Annotators</a:t>
            </a:r>
            <a:r>
              <a:rPr lang="zh-CN" altLang="en-US" dirty="0">
                <a:solidFill>
                  <a:schemeClr val="accent6">
                    <a:lumMod val="75000"/>
                  </a:schemeClr>
                </a:solidFill>
              </a:rPr>
              <a:t> </a:t>
            </a:r>
            <a:r>
              <a:rPr lang="en-US" altLang="zh-CN" dirty="0">
                <a:solidFill>
                  <a:schemeClr val="accent6">
                    <a:lumMod val="75000"/>
                  </a:schemeClr>
                </a:solidFill>
              </a:rPr>
              <a:t>1</a:t>
            </a:r>
            <a:r>
              <a:rPr lang="zh-CN" altLang="en-US" dirty="0">
                <a:solidFill>
                  <a:schemeClr val="accent6">
                    <a:lumMod val="75000"/>
                  </a:schemeClr>
                </a:solidFill>
              </a:rPr>
              <a:t> </a:t>
            </a:r>
            <a:r>
              <a:rPr lang="en-US" altLang="zh-CN" dirty="0">
                <a:solidFill>
                  <a:schemeClr val="accent6">
                    <a:lumMod val="75000"/>
                  </a:schemeClr>
                </a:solidFill>
              </a:rPr>
              <a:t>and</a:t>
            </a:r>
            <a:r>
              <a:rPr lang="zh-CN" altLang="en-US" dirty="0">
                <a:solidFill>
                  <a:schemeClr val="accent6">
                    <a:lumMod val="75000"/>
                  </a:schemeClr>
                </a:solidFill>
              </a:rPr>
              <a:t> </a:t>
            </a:r>
            <a:r>
              <a:rPr lang="en-US" altLang="zh-CN" dirty="0">
                <a:solidFill>
                  <a:schemeClr val="accent6">
                    <a:lumMod val="75000"/>
                  </a:schemeClr>
                </a:solidFill>
              </a:rPr>
              <a:t>4:</a:t>
            </a:r>
          </a:p>
          <a:p>
            <a:r>
              <a:rPr lang="en-US" altLang="zh-CN" i="1" dirty="0">
                <a:latin typeface="Georgia" panose="02040502050405020303" pitchFamily="18" charset="0"/>
                <a:ea typeface="KaiTi" panose="02010609060101010101" pitchFamily="49" charset="-122"/>
              </a:rPr>
              <a:t>you can produce music when pressing keys on the piano, so it is an instrument.</a:t>
            </a:r>
          </a:p>
          <a:p>
            <a:r>
              <a:rPr lang="en-US" altLang="zh-CN" dirty="0">
                <a:solidFill>
                  <a:schemeClr val="accent6">
                    <a:lumMod val="75000"/>
                  </a:schemeClr>
                </a:solidFill>
              </a:rPr>
              <a:t>Annotators</a:t>
            </a:r>
            <a:r>
              <a:rPr lang="zh-CN" altLang="en-US" dirty="0">
                <a:solidFill>
                  <a:schemeClr val="accent6">
                    <a:lumMod val="75000"/>
                  </a:schemeClr>
                </a:solidFill>
              </a:rPr>
              <a:t> </a:t>
            </a:r>
            <a:r>
              <a:rPr lang="en-US" altLang="zh-CN" dirty="0">
                <a:solidFill>
                  <a:schemeClr val="accent6">
                    <a:lumMod val="75000"/>
                  </a:schemeClr>
                </a:solidFill>
              </a:rPr>
              <a:t>3</a:t>
            </a:r>
            <a:r>
              <a:rPr lang="zh-CN" altLang="en-US" dirty="0">
                <a:solidFill>
                  <a:schemeClr val="accent6">
                    <a:lumMod val="75000"/>
                  </a:schemeClr>
                </a:solidFill>
              </a:rPr>
              <a:t> </a:t>
            </a:r>
            <a:r>
              <a:rPr lang="en-US" altLang="zh-CN" dirty="0">
                <a:solidFill>
                  <a:schemeClr val="accent6">
                    <a:lumMod val="75000"/>
                  </a:schemeClr>
                </a:solidFill>
              </a:rPr>
              <a:t>and</a:t>
            </a:r>
            <a:r>
              <a:rPr lang="zh-CN" altLang="en-US" dirty="0">
                <a:solidFill>
                  <a:schemeClr val="accent6">
                    <a:lumMod val="75000"/>
                  </a:schemeClr>
                </a:solidFill>
              </a:rPr>
              <a:t> </a:t>
            </a:r>
            <a:r>
              <a:rPr lang="en-US" altLang="zh-CN" dirty="0">
                <a:solidFill>
                  <a:schemeClr val="accent6">
                    <a:lumMod val="75000"/>
                  </a:schemeClr>
                </a:solidFill>
              </a:rPr>
              <a:t>5:</a:t>
            </a:r>
            <a:endParaRPr lang="en-US" dirty="0">
              <a:latin typeface="KaiTi" panose="02010609060101010101" pitchFamily="49" charset="-122"/>
              <a:ea typeface="KaiTi" panose="02010609060101010101" pitchFamily="49" charset="-122"/>
            </a:endParaRPr>
          </a:p>
          <a:p>
            <a:r>
              <a:rPr lang="en-US" altLang="zh-CN" i="1" dirty="0">
                <a:latin typeface="Georgia" panose="02040502050405020303" pitchFamily="18" charset="0"/>
                <a:ea typeface="KaiTi" panose="02010609060101010101" pitchFamily="49" charset="-122"/>
              </a:rPr>
              <a:t>piano is a musical instrument used in songs to produce different musical tones.</a:t>
            </a:r>
          </a:p>
          <a:p>
            <a:r>
              <a:rPr lang="en-US" altLang="zh-CN" dirty="0">
                <a:solidFill>
                  <a:schemeClr val="accent6">
                    <a:lumMod val="75000"/>
                  </a:schemeClr>
                </a:solidFill>
              </a:rPr>
              <a:t>Annotator</a:t>
            </a:r>
            <a:r>
              <a:rPr lang="zh-CN" altLang="en-US" dirty="0">
                <a:solidFill>
                  <a:schemeClr val="accent6">
                    <a:lumMod val="75000"/>
                  </a:schemeClr>
                </a:solidFill>
              </a:rPr>
              <a:t> </a:t>
            </a:r>
            <a:r>
              <a:rPr lang="en-US" altLang="zh-CN" dirty="0">
                <a:solidFill>
                  <a:schemeClr val="accent6">
                    <a:lumMod val="75000"/>
                  </a:schemeClr>
                </a:solidFill>
              </a:rPr>
              <a:t>2:</a:t>
            </a:r>
          </a:p>
          <a:p>
            <a:r>
              <a:rPr lang="en-US" altLang="zh-CN" i="1" dirty="0">
                <a:latin typeface="Georgia" panose="02040502050405020303" pitchFamily="18" charset="0"/>
                <a:ea typeface="KaiTi" panose="02010609060101010101" pitchFamily="49" charset="-122"/>
              </a:rPr>
              <a:t>piano is a kind of art form.</a:t>
            </a:r>
          </a:p>
        </p:txBody>
      </p:sp>
      <p:sp>
        <p:nvSpPr>
          <p:cNvPr id="11" name="Title 10"/>
          <p:cNvSpPr>
            <a:spLocks noGrp="1"/>
          </p:cNvSpPr>
          <p:nvPr>
            <p:ph type="title"/>
          </p:nvPr>
        </p:nvSpPr>
        <p:spPr/>
        <p:txBody>
          <a:bodyPr/>
          <a:lstStyle/>
          <a:p>
            <a:r>
              <a:rPr lang="en-US" altLang="zh-CN" sz="4000" dirty="0"/>
              <a:t>Commonsense</a:t>
            </a:r>
            <a:r>
              <a:rPr lang="zh-CN" altLang="en-US" sz="4000" dirty="0"/>
              <a:t> </a:t>
            </a:r>
            <a:r>
              <a:rPr lang="en-US" altLang="zh-CN" sz="4000" dirty="0"/>
              <a:t>Reasoning</a:t>
            </a:r>
            <a:endParaRPr lang="en-US" sz="4000" dirty="0"/>
          </a:p>
        </p:txBody>
      </p:sp>
      <p:pic>
        <p:nvPicPr>
          <p:cNvPr id="18" name="Picture Placeholder 17" descr="A black and white photo of a piano&#10;&#10;Description automatically generated with medium confidence">
            <a:extLst>
              <a:ext uri="{FF2B5EF4-FFF2-40B4-BE49-F238E27FC236}">
                <a16:creationId xmlns:a16="http://schemas.microsoft.com/office/drawing/2014/main" id="{B34EA0C2-7847-9C69-67E9-0D2E6ACC48A1}"/>
              </a:ext>
            </a:extLst>
          </p:cNvPr>
          <p:cNvPicPr>
            <a:picLocks noGrp="1" noChangeAspect="1"/>
          </p:cNvPicPr>
          <p:nvPr>
            <p:ph type="pic" sz="quarter" idx="16"/>
          </p:nvPr>
        </p:nvPicPr>
        <p:blipFill>
          <a:blip r:embed="rId3"/>
          <a:srcRect t="12609" b="12609"/>
          <a:stretch>
            <a:fillRect/>
          </a:stretch>
        </p:blipFill>
        <p:spPr/>
      </p:pic>
      <p:sp>
        <p:nvSpPr>
          <p:cNvPr id="2" name="Slide Number Placeholder 1">
            <a:extLst>
              <a:ext uri="{FF2B5EF4-FFF2-40B4-BE49-F238E27FC236}">
                <a16:creationId xmlns:a16="http://schemas.microsoft.com/office/drawing/2014/main" id="{CDBDB7CC-B943-8426-2899-EB4700883FC1}"/>
              </a:ext>
            </a:extLst>
          </p:cNvPr>
          <p:cNvSpPr>
            <a:spLocks noGrp="1"/>
          </p:cNvSpPr>
          <p:nvPr>
            <p:ph type="sldNum" sz="quarter" idx="11"/>
          </p:nvPr>
        </p:nvSpPr>
        <p:spPr/>
        <p:txBody>
          <a:bodyPr/>
          <a:lstStyle/>
          <a:p>
            <a:pPr>
              <a:defRPr/>
            </a:pPr>
            <a:fld id="{91F31FA6-B0B4-9940-9B47-E6B321700686}" type="slidenum">
              <a:rPr lang="en-US" smtClean="0"/>
              <a:pPr>
                <a:defRPr/>
              </a:pPr>
              <a:t>14</a:t>
            </a:fld>
            <a:endParaRPr lang="en-US" dirty="0"/>
          </a:p>
        </p:txBody>
      </p:sp>
    </p:spTree>
    <p:extLst>
      <p:ext uri="{BB962C8B-B14F-4D97-AF65-F5344CB8AC3E}">
        <p14:creationId xmlns:p14="http://schemas.microsoft.com/office/powerpoint/2010/main" val="181562753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D449CE-1202-4544-1DB5-5D87C57BD962}"/>
              </a:ext>
            </a:extLst>
          </p:cNvPr>
          <p:cNvSpPr>
            <a:spLocks noGrp="1"/>
          </p:cNvSpPr>
          <p:nvPr>
            <p:ph type="body" idx="12"/>
          </p:nvPr>
        </p:nvSpPr>
        <p:spPr/>
        <p:txBody>
          <a:bodyPr/>
          <a:lstStyle/>
          <a:p>
            <a:r>
              <a:rPr lang="en-US" dirty="0"/>
              <a:t>Mixture of Knowledge Graph Experts (</a:t>
            </a:r>
            <a:r>
              <a:rPr lang="en-US" dirty="0" err="1"/>
              <a:t>MoKGE</a:t>
            </a:r>
            <a:r>
              <a:rPr lang="en-US" dirty="0"/>
              <a:t>)</a:t>
            </a:r>
          </a:p>
        </p:txBody>
      </p:sp>
      <p:sp>
        <p:nvSpPr>
          <p:cNvPr id="4" name="Title 3">
            <a:extLst>
              <a:ext uri="{FF2B5EF4-FFF2-40B4-BE49-F238E27FC236}">
                <a16:creationId xmlns:a16="http://schemas.microsoft.com/office/drawing/2014/main" id="{5B05185D-7640-8C21-82F3-DC505FBD3B20}"/>
              </a:ext>
            </a:extLst>
          </p:cNvPr>
          <p:cNvSpPr>
            <a:spLocks noGrp="1"/>
          </p:cNvSpPr>
          <p:nvPr>
            <p:ph type="title"/>
          </p:nvPr>
        </p:nvSpPr>
        <p:spPr/>
        <p:txBody>
          <a:bodyPr/>
          <a:lstStyle/>
          <a:p>
            <a:r>
              <a:rPr lang="en-US" altLang="zh-CN" dirty="0"/>
              <a:t>Generating Diverse Explanations</a:t>
            </a:r>
            <a:endParaRPr lang="en-US" dirty="0"/>
          </a:p>
        </p:txBody>
      </p:sp>
      <p:sp>
        <p:nvSpPr>
          <p:cNvPr id="5" name="Slide Number Placeholder 4">
            <a:extLst>
              <a:ext uri="{FF2B5EF4-FFF2-40B4-BE49-F238E27FC236}">
                <a16:creationId xmlns:a16="http://schemas.microsoft.com/office/drawing/2014/main" id="{E9F68C60-D41F-C673-3EF3-F7830CC1C49E}"/>
              </a:ext>
            </a:extLst>
          </p:cNvPr>
          <p:cNvSpPr>
            <a:spLocks noGrp="1"/>
          </p:cNvSpPr>
          <p:nvPr>
            <p:ph type="sldNum" sz="quarter" idx="11"/>
          </p:nvPr>
        </p:nvSpPr>
        <p:spPr/>
        <p:txBody>
          <a:bodyPr/>
          <a:lstStyle/>
          <a:p>
            <a:pPr>
              <a:defRPr/>
            </a:pPr>
            <a:fld id="{91F31FA6-B0B4-9940-9B47-E6B321700686}" type="slidenum">
              <a:rPr lang="en-US" smtClean="0"/>
              <a:pPr>
                <a:defRPr/>
              </a:pPr>
              <a:t>15</a:t>
            </a:fld>
            <a:endParaRPr lang="en-US"/>
          </a:p>
        </p:txBody>
      </p:sp>
      <p:pic>
        <p:nvPicPr>
          <p:cNvPr id="6" name="Content Placeholder 5">
            <a:extLst>
              <a:ext uri="{FF2B5EF4-FFF2-40B4-BE49-F238E27FC236}">
                <a16:creationId xmlns:a16="http://schemas.microsoft.com/office/drawing/2014/main" id="{D4839B68-C000-572D-1C73-B1D889449FF8}"/>
              </a:ext>
            </a:extLst>
          </p:cNvPr>
          <p:cNvPicPr>
            <a:picLocks noGrp="1" noChangeAspect="1"/>
          </p:cNvPicPr>
          <p:nvPr>
            <p:ph idx="1"/>
          </p:nvPr>
        </p:nvPicPr>
        <p:blipFill rotWithShape="1">
          <a:blip r:embed="rId2"/>
          <a:srcRect b="2669"/>
          <a:stretch/>
        </p:blipFill>
        <p:spPr>
          <a:xfrm>
            <a:off x="812800" y="2298774"/>
            <a:ext cx="14630400" cy="6074989"/>
          </a:xfrm>
          <a:prstGeom prst="rect">
            <a:avLst/>
          </a:prstGeom>
        </p:spPr>
      </p:pic>
      <p:sp>
        <p:nvSpPr>
          <p:cNvPr id="7" name="Content Placeholder 7">
            <a:extLst>
              <a:ext uri="{FF2B5EF4-FFF2-40B4-BE49-F238E27FC236}">
                <a16:creationId xmlns:a16="http://schemas.microsoft.com/office/drawing/2014/main" id="{0CDA8705-A143-A0E8-4739-668B6BAB6BB7}"/>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000" dirty="0"/>
              <a:t>Yu et al. </a:t>
            </a:r>
            <a:r>
              <a:rPr lang="en-US" sz="2000" dirty="0">
                <a:highlight>
                  <a:srgbClr val="FFFF00"/>
                </a:highlight>
              </a:rPr>
              <a:t>Diversifying Content Generation for Commonsense Reasoning</a:t>
            </a:r>
            <a:r>
              <a:rPr lang="en-US" sz="2000" dirty="0"/>
              <a:t> with Mixture of Knowledge Graph Experts (ACL’22)</a:t>
            </a:r>
          </a:p>
        </p:txBody>
      </p:sp>
    </p:spTree>
    <p:extLst>
      <p:ext uri="{BB962C8B-B14F-4D97-AF65-F5344CB8AC3E}">
        <p14:creationId xmlns:p14="http://schemas.microsoft.com/office/powerpoint/2010/main" val="3642039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pPr marL="457200" indent="-457200">
              <a:buFont typeface="Arial" panose="020B0604020202020204" pitchFamily="34" charset="0"/>
              <a:buChar char="•"/>
            </a:pPr>
            <a:r>
              <a:rPr lang="en-US" altLang="zh-CN" dirty="0"/>
              <a:t>Scaling Law enables in-context learning that</a:t>
            </a:r>
            <a:r>
              <a:rPr lang="zh-CN" altLang="en-US" dirty="0"/>
              <a:t> </a:t>
            </a:r>
            <a:r>
              <a:rPr lang="en-US" altLang="zh-CN" b="1" dirty="0"/>
              <a:t>instructs</a:t>
            </a:r>
            <a:r>
              <a:rPr lang="zh-CN" altLang="en-US" b="1" dirty="0"/>
              <a:t> </a:t>
            </a:r>
            <a:r>
              <a:rPr lang="en-US" altLang="zh-CN" dirty="0"/>
              <a:t>(not</a:t>
            </a:r>
            <a:r>
              <a:rPr lang="zh-CN" altLang="en-US" dirty="0"/>
              <a:t> </a:t>
            </a:r>
            <a:r>
              <a:rPr lang="en-US" altLang="zh-CN" dirty="0"/>
              <a:t>trains) LLMs</a:t>
            </a:r>
            <a:r>
              <a:rPr lang="zh-CN" altLang="en-US" dirty="0"/>
              <a:t> </a:t>
            </a:r>
            <a:r>
              <a:rPr lang="en-US" altLang="zh-CN" dirty="0"/>
              <a:t>to</a:t>
            </a:r>
            <a:r>
              <a:rPr lang="zh-CN" altLang="en-US" dirty="0"/>
              <a:t> </a:t>
            </a:r>
            <a:r>
              <a:rPr lang="en-US" altLang="zh-CN" dirty="0"/>
              <a:t>reason.</a:t>
            </a:r>
          </a:p>
          <a:p>
            <a:pPr marL="457200" indent="-457200">
              <a:buFont typeface="Arial" panose="020B0604020202020204" pitchFamily="34" charset="0"/>
              <a:buChar char="•"/>
            </a:pPr>
            <a:r>
              <a:rPr lang="en-US" altLang="zh-CN" dirty="0"/>
              <a:t>Prompting:</a:t>
            </a:r>
            <a:r>
              <a:rPr lang="zh-CN" altLang="en-US" dirty="0"/>
              <a:t> </a:t>
            </a:r>
            <a:r>
              <a:rPr lang="en-US" altLang="zh-CN" dirty="0"/>
              <a:t>Implementing</a:t>
            </a:r>
            <a:r>
              <a:rPr lang="zh-CN" altLang="en-US" dirty="0"/>
              <a:t> </a:t>
            </a:r>
            <a:r>
              <a:rPr lang="en-US" altLang="zh-CN" dirty="0">
                <a:highlight>
                  <a:srgbClr val="FFFF00"/>
                </a:highlight>
              </a:rPr>
              <a:t>examination</a:t>
            </a:r>
            <a:r>
              <a:rPr lang="zh-CN" altLang="en-US" dirty="0">
                <a:highlight>
                  <a:srgbClr val="FFFF00"/>
                </a:highlight>
              </a:rPr>
              <a:t> </a:t>
            </a:r>
            <a:r>
              <a:rPr lang="en-US" altLang="zh-CN" dirty="0">
                <a:highlight>
                  <a:srgbClr val="FFFF00"/>
                </a:highlight>
              </a:rPr>
              <a:t>skills</a:t>
            </a:r>
            <a:r>
              <a:rPr lang="zh-CN" altLang="en-US" dirty="0"/>
              <a:t> </a:t>
            </a:r>
            <a:r>
              <a:rPr lang="en-US" altLang="zh-CN" dirty="0"/>
              <a:t>in</a:t>
            </a:r>
            <a:r>
              <a:rPr lang="zh-CN" altLang="en-US" dirty="0"/>
              <a:t> </a:t>
            </a:r>
            <a:r>
              <a:rPr lang="en-US" altLang="zh-CN" dirty="0"/>
              <a:t>prompting</a:t>
            </a:r>
            <a:r>
              <a:rPr lang="zh-CN" altLang="en-US" dirty="0"/>
              <a:t> </a:t>
            </a:r>
            <a:r>
              <a:rPr lang="en-US" altLang="zh-CN" dirty="0"/>
              <a:t>for</a:t>
            </a:r>
            <a:r>
              <a:rPr lang="zh-CN" altLang="en-US" dirty="0"/>
              <a:t> </a:t>
            </a:r>
            <a:r>
              <a:rPr lang="en-US" altLang="zh-CN" dirty="0"/>
              <a:t>math</a:t>
            </a:r>
            <a:r>
              <a:rPr lang="zh-CN" altLang="en-US" dirty="0"/>
              <a:t> </a:t>
            </a:r>
            <a:r>
              <a:rPr lang="en-US" altLang="zh-CN" dirty="0"/>
              <a:t>reasoning</a:t>
            </a:r>
          </a:p>
          <a:p>
            <a:pPr marL="457200" indent="-457200">
              <a:buFont typeface="Arial" panose="020B0604020202020204" pitchFamily="34" charset="0"/>
              <a:buChar char="•"/>
            </a:pPr>
            <a:r>
              <a:rPr lang="en-US" altLang="zh-CN" dirty="0"/>
              <a:t>Retrieval-augmented</a:t>
            </a:r>
            <a:r>
              <a:rPr lang="zh-CN" altLang="en-US" dirty="0"/>
              <a:t> </a:t>
            </a:r>
            <a:r>
              <a:rPr lang="en-US" altLang="zh-CN" dirty="0"/>
              <a:t>generation:</a:t>
            </a:r>
            <a:r>
              <a:rPr lang="zh-CN" altLang="en-US" dirty="0"/>
              <a:t> </a:t>
            </a:r>
            <a:r>
              <a:rPr lang="en-US" altLang="zh-CN" dirty="0"/>
              <a:t>Creating</a:t>
            </a:r>
            <a:r>
              <a:rPr lang="zh-CN" altLang="en-US" dirty="0"/>
              <a:t> </a:t>
            </a:r>
            <a:r>
              <a:rPr lang="en-US" altLang="zh-CN" dirty="0"/>
              <a:t>an</a:t>
            </a:r>
            <a:r>
              <a:rPr lang="zh-CN" altLang="en-US" dirty="0"/>
              <a:t> </a:t>
            </a:r>
            <a:r>
              <a:rPr lang="en-US" altLang="zh-CN" dirty="0">
                <a:highlight>
                  <a:srgbClr val="FFFF00"/>
                </a:highlight>
              </a:rPr>
              <a:t>open-book</a:t>
            </a:r>
            <a:r>
              <a:rPr lang="zh-CN" altLang="en-US" dirty="0"/>
              <a:t> </a:t>
            </a:r>
            <a:r>
              <a:rPr lang="en-US" altLang="zh-CN" dirty="0"/>
              <a:t>environment.</a:t>
            </a:r>
          </a:p>
          <a:p>
            <a:pPr marL="457200" indent="-457200">
              <a:buFont typeface="Arial" panose="020B0604020202020204" pitchFamily="34" charset="0"/>
              <a:buChar char="•"/>
            </a:pPr>
            <a:r>
              <a:rPr lang="en-US" altLang="zh-CN" dirty="0"/>
              <a:t>Many</a:t>
            </a:r>
            <a:r>
              <a:rPr lang="zh-CN" altLang="en-US" dirty="0"/>
              <a:t> </a:t>
            </a:r>
            <a:r>
              <a:rPr lang="en-US" altLang="zh-CN" dirty="0"/>
              <a:t>others:</a:t>
            </a:r>
            <a:r>
              <a:rPr lang="zh-CN" altLang="en-US" dirty="0"/>
              <a:t> </a:t>
            </a:r>
            <a:r>
              <a:rPr lang="en-US" altLang="zh-CN" dirty="0"/>
              <a:t>Leveraging</a:t>
            </a:r>
            <a:r>
              <a:rPr lang="zh-CN" altLang="en-US" dirty="0"/>
              <a:t> </a:t>
            </a:r>
            <a:r>
              <a:rPr lang="en-US" altLang="zh-CN" dirty="0"/>
              <a:t>pivot</a:t>
            </a:r>
            <a:r>
              <a:rPr lang="zh-CN" altLang="en-US" dirty="0"/>
              <a:t> </a:t>
            </a:r>
            <a:r>
              <a:rPr lang="en-US" altLang="zh-CN" dirty="0"/>
              <a:t>language,</a:t>
            </a:r>
            <a:r>
              <a:rPr lang="zh-CN" altLang="en-US" dirty="0"/>
              <a:t> </a:t>
            </a:r>
            <a:r>
              <a:rPr lang="en-US" altLang="zh-CN" dirty="0"/>
              <a:t>Outlining</a:t>
            </a:r>
            <a:r>
              <a:rPr lang="zh-CN" altLang="en-US" dirty="0"/>
              <a:t> </a:t>
            </a:r>
            <a:r>
              <a:rPr lang="en-US" altLang="zh-CN" dirty="0"/>
              <a:t>for</a:t>
            </a:r>
            <a:r>
              <a:rPr lang="zh-CN" altLang="en-US" dirty="0"/>
              <a:t> </a:t>
            </a:r>
            <a:r>
              <a:rPr lang="en-US" altLang="zh-CN" dirty="0"/>
              <a:t>diverse</a:t>
            </a:r>
            <a:r>
              <a:rPr lang="zh-CN" altLang="en-US" dirty="0"/>
              <a:t> </a:t>
            </a:r>
            <a:r>
              <a:rPr lang="en-US" altLang="zh-CN" dirty="0"/>
              <a:t>solutions,</a:t>
            </a:r>
            <a:r>
              <a:rPr lang="zh-CN" altLang="en-US" dirty="0"/>
              <a:t> </a:t>
            </a:r>
            <a:r>
              <a:rPr lang="en-US" altLang="zh-CN" dirty="0"/>
              <a:t>etc.</a:t>
            </a:r>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Take Away</a:t>
            </a:r>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2476036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our lab!</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17</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dirty="0"/>
              <a:t>Can we build machines (i.e., language models) to do these tasks?</a:t>
            </a:r>
          </a:p>
        </p:txBody>
      </p:sp>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a:xfrm>
            <a:off x="668957" y="2173762"/>
            <a:ext cx="11523043" cy="5504516"/>
          </a:xfrm>
        </p:spPr>
        <p:txBody>
          <a:bodyPr/>
          <a:lstStyle/>
          <a:p>
            <a:pPr marL="457200" indent="-457200">
              <a:buFont typeface="Arial" panose="020B0604020202020204" pitchFamily="34" charset="0"/>
              <a:buChar char="•"/>
            </a:pPr>
            <a:r>
              <a:rPr lang="en-US" sz="2800" b="1" dirty="0"/>
              <a:t>Math Reasoning</a:t>
            </a:r>
          </a:p>
          <a:p>
            <a:pPr marL="757189" lvl="1" indent="-457200">
              <a:buFont typeface="Arial" panose="020B0604020202020204" pitchFamily="34" charset="0"/>
              <a:buChar char="•"/>
            </a:pPr>
            <a:r>
              <a:rPr lang="en-US" sz="2400" dirty="0"/>
              <a:t>Input: Roger has 5 tennis balls. He buys 2 more cans of tennis balls. Each can has 3 tennis balls. How many tennis balls does he have now?</a:t>
            </a:r>
          </a:p>
          <a:p>
            <a:pPr marL="757189" lvl="1" indent="-457200">
              <a:buFont typeface="Arial" panose="020B0604020202020204" pitchFamily="34" charset="0"/>
              <a:buChar char="•"/>
            </a:pPr>
            <a:r>
              <a:rPr lang="en-US" sz="2400" dirty="0"/>
              <a:t>Output: The answer is 11.</a:t>
            </a:r>
          </a:p>
          <a:p>
            <a:pPr marL="757189" lvl="1" indent="-457200">
              <a:buFont typeface="Arial" panose="020B0604020202020204" pitchFamily="34" charset="0"/>
              <a:buChar char="•"/>
            </a:pPr>
            <a:r>
              <a:rPr lang="en-US" altLang="zh-CN" sz="2400" dirty="0">
                <a:highlight>
                  <a:srgbClr val="FFFF00"/>
                </a:highlight>
              </a:rPr>
              <a:t>37K</a:t>
            </a:r>
            <a:r>
              <a:rPr lang="zh-CN" altLang="en-US" sz="2400" dirty="0">
                <a:highlight>
                  <a:srgbClr val="FFFF00"/>
                </a:highlight>
              </a:rPr>
              <a:t> </a:t>
            </a:r>
            <a:r>
              <a:rPr lang="en-US" altLang="zh-CN" sz="2400" dirty="0">
                <a:highlight>
                  <a:srgbClr val="FFFF00"/>
                </a:highlight>
              </a:rPr>
              <a:t>examples</a:t>
            </a:r>
            <a:r>
              <a:rPr lang="en-US" altLang="zh-CN" sz="2400" dirty="0"/>
              <a:t>:</a:t>
            </a:r>
            <a:r>
              <a:rPr lang="zh-CN" altLang="en-US" sz="2400" dirty="0"/>
              <a:t> </a:t>
            </a:r>
            <a:r>
              <a:rPr lang="en-US" altLang="zh-CN" sz="2400" dirty="0">
                <a:hlinkClick r:id="rId2"/>
              </a:rPr>
              <a:t>https://math-qa.github.io/math-QA/</a:t>
            </a:r>
            <a:r>
              <a:rPr lang="zh-CN" altLang="en-US" sz="2400" dirty="0"/>
              <a:t> </a:t>
            </a:r>
            <a:r>
              <a:rPr lang="en-US" altLang="zh-CN" sz="2400" dirty="0"/>
              <a:t>and</a:t>
            </a:r>
            <a:r>
              <a:rPr lang="zh-CN" altLang="en-US" sz="2400" dirty="0"/>
              <a:t> </a:t>
            </a:r>
            <a:r>
              <a:rPr lang="en-US" altLang="zh-CN" sz="2400" dirty="0"/>
              <a:t>many</a:t>
            </a:r>
            <a:r>
              <a:rPr lang="zh-CN" altLang="en-US" sz="2400" dirty="0"/>
              <a:t> </a:t>
            </a:r>
            <a:r>
              <a:rPr lang="en-US" altLang="zh-CN" sz="2400" dirty="0"/>
              <a:t>other</a:t>
            </a:r>
            <a:r>
              <a:rPr lang="zh-CN" altLang="en-US" sz="2400" dirty="0"/>
              <a:t> </a:t>
            </a:r>
            <a:r>
              <a:rPr lang="en-US" altLang="zh-CN" sz="2400" dirty="0"/>
              <a:t>datasets</a:t>
            </a:r>
          </a:p>
          <a:p>
            <a:pPr marL="757189" lvl="1" indent="-457200">
              <a:buFont typeface="Arial" panose="020B0604020202020204" pitchFamily="34" charset="0"/>
              <a:buChar char="•"/>
            </a:pPr>
            <a:endParaRPr lang="en-US" sz="2400" i="1" dirty="0"/>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Reasoning in Natural Language</a:t>
            </a:r>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a:t>
            </a:fld>
            <a:endParaRPr lang="en-US"/>
          </a:p>
        </p:txBody>
      </p:sp>
      <p:pic>
        <p:nvPicPr>
          <p:cNvPr id="1026" name="Picture 2">
            <a:extLst>
              <a:ext uri="{FF2B5EF4-FFF2-40B4-BE49-F238E27FC236}">
                <a16:creationId xmlns:a16="http://schemas.microsoft.com/office/drawing/2014/main" id="{343DA0AD-D298-5BFA-D9D1-18C87276D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9519" y="2088861"/>
            <a:ext cx="3284315" cy="30297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Content Placeholder 7">
                <a:extLst>
                  <a:ext uri="{FF2B5EF4-FFF2-40B4-BE49-F238E27FC236}">
                    <a16:creationId xmlns:a16="http://schemas.microsoft.com/office/drawing/2014/main" id="{FCA5FD5F-3951-8794-FE50-B9B5D67FEC6D}"/>
                  </a:ext>
                </a:extLst>
              </p:cNvPr>
              <p:cNvSpPr txBox="1">
                <a:spLocks/>
              </p:cNvSpPr>
              <p:nvPr/>
            </p:nvSpPr>
            <p:spPr bwMode="auto">
              <a:xfrm>
                <a:off x="666651" y="4670630"/>
                <a:ext cx="14783010" cy="28067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2800" b="1" dirty="0"/>
                  <a:t>Multi-discipline Reasoning</a:t>
                </a:r>
                <a:r>
                  <a:rPr lang="zh-CN" altLang="en-US" sz="2800" b="1" dirty="0"/>
                  <a:t> </a:t>
                </a:r>
                <a:r>
                  <a:rPr lang="en-US" altLang="zh-CN" sz="2800" i="1" dirty="0"/>
                  <a:t>#m</a:t>
                </a:r>
                <a:r>
                  <a:rPr lang="en-US" sz="2800" i="1" dirty="0"/>
                  <a:t>ultimodal</a:t>
                </a:r>
                <a:r>
                  <a:rPr lang="zh-CN" altLang="en-US" sz="2800" i="1" dirty="0"/>
                  <a:t> </a:t>
                </a:r>
                <a:r>
                  <a:rPr lang="en-US" altLang="zh-CN" sz="2800" i="1" dirty="0"/>
                  <a:t>#h</a:t>
                </a:r>
                <a:r>
                  <a:rPr lang="en-US" sz="2800" i="1" dirty="0"/>
                  <a:t>ard</a:t>
                </a:r>
                <a:r>
                  <a:rPr lang="zh-CN" altLang="en-US" sz="2800" i="1" dirty="0"/>
                  <a:t> </a:t>
                </a:r>
                <a:r>
                  <a:rPr lang="en-US" altLang="zh-CN" sz="2800" i="1" dirty="0"/>
                  <a:t>#Electronics</a:t>
                </a:r>
                <a:endParaRPr lang="en-US" sz="2800" i="1" dirty="0"/>
              </a:p>
              <a:p>
                <a:pPr marL="757189" lvl="1" indent="-457200">
                  <a:buFont typeface="Arial" panose="020B0604020202020204" pitchFamily="34" charset="0"/>
                  <a:buChar char="•"/>
                </a:pPr>
                <a:r>
                  <a:rPr lang="en-US" sz="2400" dirty="0"/>
                  <a:t>Input: The circuit in &lt;image&gt; consists of a general inverter connected to a load. Suppose the range of logical </a:t>
                </a:r>
                <a14:m>
                  <m:oMath xmlns:m="http://schemas.openxmlformats.org/officeDocument/2006/math">
                    <m:r>
                      <a:rPr lang="en-US" altLang="zh-CN" sz="2400" b="0" i="1" smtClean="0">
                        <a:latin typeface="Cambria Math" panose="02040503050406030204" pitchFamily="18" charset="0"/>
                      </a:rPr>
                      <m:t>1</m:t>
                    </m:r>
                  </m:oMath>
                </a14:m>
                <a:r>
                  <a:rPr lang="zh-CN" altLang="en-US" sz="2400" dirty="0"/>
                  <a:t> </a:t>
                </a:r>
                <a:r>
                  <a:rPr lang="en-US" sz="2400" dirty="0"/>
                  <a:t>is defined to be </a:t>
                </a:r>
                <a14:m>
                  <m:oMath xmlns:m="http://schemas.openxmlformats.org/officeDocument/2006/math">
                    <m:r>
                      <a:rPr lang="en-US" altLang="zh-CN" sz="2400" b="0" i="1" smtClean="0">
                        <a:latin typeface="Cambria Math" panose="02040503050406030204" pitchFamily="18" charset="0"/>
                      </a:rPr>
                      <m:t>4</m:t>
                    </m:r>
                  </m:oMath>
                </a14:m>
                <a:r>
                  <a:rPr lang="zh-CN" altLang="en-US" sz="2400" dirty="0"/>
                  <a:t> </a:t>
                </a:r>
                <a:r>
                  <a:rPr lang="en-US" sz="2400" dirty="0"/>
                  <a:t>to </a:t>
                </a:r>
                <a14:m>
                  <m:oMath xmlns:m="http://schemas.openxmlformats.org/officeDocument/2006/math">
                    <m:r>
                      <a:rPr lang="en-US" altLang="zh-CN" sz="2400" dirty="0" smtClean="0">
                        <a:latin typeface="Cambria Math" panose="02040503050406030204" pitchFamily="18" charset="0"/>
                      </a:rPr>
                      <m:t>5</m:t>
                    </m:r>
                    <m:r>
                      <m:rPr>
                        <m:sty m:val="p"/>
                      </m:rPr>
                      <a:rPr lang="en-US" altLang="zh-CN" sz="2400" b="0" i="0" dirty="0" smtClean="0">
                        <a:latin typeface="Cambria Math" panose="02040503050406030204" pitchFamily="18" charset="0"/>
                      </a:rPr>
                      <m:t>V</m:t>
                    </m:r>
                  </m:oMath>
                </a14:m>
                <a:r>
                  <a:rPr lang="en-US" sz="2400" dirty="0"/>
                  <a:t>. Determine the minimum </a:t>
                </a:r>
                <a14:m>
                  <m:oMath xmlns:m="http://schemas.openxmlformats.org/officeDocument/2006/math">
                    <m:sSub>
                      <m:sSubPr>
                        <m:ctrlPr>
                          <a:rPr 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𝑅</m:t>
                        </m:r>
                      </m:e>
                      <m:sub>
                        <m:r>
                          <a:rPr lang="en-US" altLang="zh-CN" sz="2400" b="0" i="1" dirty="0" smtClean="0">
                            <a:latin typeface="Cambria Math" panose="02040503050406030204" pitchFamily="18" charset="0"/>
                          </a:rPr>
                          <m:t>𝐿</m:t>
                        </m:r>
                      </m:sub>
                    </m:sSub>
                  </m:oMath>
                </a14:m>
                <a:r>
                  <a:rPr lang="zh-CN" altLang="en-US" sz="2400" dirty="0"/>
                  <a:t> </a:t>
                </a:r>
                <a:r>
                  <a:rPr lang="en-US" sz="2400" dirty="0"/>
                  <a:t>in order that the output be 1 when the input voltage </a:t>
                </a:r>
                <a14:m>
                  <m:oMath xmlns:m="http://schemas.openxmlformats.org/officeDocument/2006/math">
                    <m:sSub>
                      <m:sSubPr>
                        <m:ctrlPr>
                          <a:rPr lang="en-US"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1</m:t>
                        </m:r>
                      </m:sub>
                    </m:sSub>
                  </m:oMath>
                </a14:m>
                <a:r>
                  <a:rPr lang="en-US" sz="2400" dirty="0"/>
                  <a:t> is </a:t>
                </a:r>
                <a14:m>
                  <m:oMath xmlns:m="http://schemas.openxmlformats.org/officeDocument/2006/math">
                    <m:r>
                      <a:rPr lang="en-US" altLang="zh-CN" sz="2400" b="0" i="1" smtClean="0">
                        <a:latin typeface="Cambria Math" panose="02040503050406030204" pitchFamily="18" charset="0"/>
                      </a:rPr>
                      <m:t>0</m:t>
                    </m:r>
                  </m:oMath>
                </a14:m>
                <a:r>
                  <a:rPr lang="en-US" sz="2400" dirty="0"/>
                  <a:t>.</a:t>
                </a:r>
              </a:p>
              <a:p>
                <a:pPr marL="757189" lvl="1" indent="-457200">
                  <a:buFont typeface="Arial" panose="020B0604020202020204" pitchFamily="34" charset="0"/>
                  <a:buChar char="•"/>
                </a:pPr>
                <a:r>
                  <a:rPr lang="en-US" sz="2400" dirty="0"/>
                  <a:t>Output: </a:t>
                </a:r>
                <a14:m>
                  <m:oMath xmlns:m="http://schemas.openxmlformats.org/officeDocument/2006/math">
                    <m:r>
                      <a:rPr lang="en-US" altLang="zh-CN" sz="2400" b="0" i="0" smtClean="0">
                        <a:latin typeface="Cambria Math" panose="02040503050406030204" pitchFamily="18" charset="0"/>
                      </a:rPr>
                      <m:t>20</m:t>
                    </m:r>
                    <m:r>
                      <a:rPr lang="en-US" altLang="zh-CN" sz="2400" b="0" i="1" smtClean="0">
                        <a:latin typeface="Cambria Math" panose="02040503050406030204" pitchFamily="18" charset="0"/>
                      </a:rPr>
                      <m:t>𝑘</m:t>
                    </m:r>
                    <m:r>
                      <m:rPr>
                        <m:sty m:val="p"/>
                      </m:rPr>
                      <a:rPr lang="el-GR" altLang="zh-CN" sz="2400" b="0" i="1" smtClean="0">
                        <a:latin typeface="Cambria Math" panose="02040503050406030204" pitchFamily="18" charset="0"/>
                        <a:ea typeface="Cambria Math" panose="02040503050406030204" pitchFamily="18" charset="0"/>
                      </a:rPr>
                      <m:t>Ω</m:t>
                    </m:r>
                  </m:oMath>
                </a14:m>
                <a:r>
                  <a:rPr lang="en-US" sz="2400" dirty="0"/>
                  <a:t>.</a:t>
                </a:r>
              </a:p>
              <a:p>
                <a:pPr marL="757189" lvl="1" indent="-457200">
                  <a:buFont typeface="Arial" panose="020B0604020202020204" pitchFamily="34" charset="0"/>
                  <a:buChar char="•"/>
                </a:pPr>
                <a:r>
                  <a:rPr lang="en-US" altLang="zh-CN" sz="2400" i="1" dirty="0"/>
                  <a:t>When the input is low, the transistor is cut off, and acts as an open circuit between the collector and emitter. Then the output voltage is simply given by voltage division: </a:t>
                </a:r>
                <a14:m>
                  <m:oMath xmlns:m="http://schemas.openxmlformats.org/officeDocument/2006/math">
                    <m:sSub>
                      <m:sSubPr>
                        <m:ctrlPr>
                          <a:rPr lang="en-US"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sSub>
                      <m:sSubPr>
                        <m:ctrlPr>
                          <a:rPr 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𝑉</m:t>
                        </m:r>
                      </m:e>
                      <m:sub>
                        <m:r>
                          <a:rPr lang="en-US" altLang="zh-CN" sz="2400" b="0" i="1" dirty="0" smtClean="0">
                            <a:latin typeface="Cambria Math" panose="02040503050406030204" pitchFamily="18" charset="0"/>
                          </a:rPr>
                          <m:t>𝐶𝐶</m:t>
                        </m:r>
                      </m:sub>
                    </m:sSub>
                    <m:f>
                      <m:fPr>
                        <m:ctrlPr>
                          <a:rPr lang="en-US" altLang="zh-CN" sz="2400" b="0" i="1" dirty="0" smtClean="0">
                            <a:latin typeface="Cambria Math" panose="02040503050406030204" pitchFamily="18" charset="0"/>
                          </a:rPr>
                        </m:ctrlPr>
                      </m:fPr>
                      <m:num>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num>
                      <m:den>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b="0" i="1" dirty="0" smtClean="0">
                                <a:latin typeface="Cambria Math" panose="02040503050406030204" pitchFamily="18" charset="0"/>
                              </a:rPr>
                              <m:t>𝐶</m:t>
                            </m:r>
                          </m:sub>
                        </m:sSub>
                      </m:den>
                    </m:f>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b="0" i="1" dirty="0" smtClean="0">
                            <a:latin typeface="Cambria Math" panose="02040503050406030204" pitchFamily="18" charset="0"/>
                          </a:rPr>
                          <m:t>5</m:t>
                        </m:r>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num>
                      <m:den>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5</m:t>
                        </m:r>
                      </m:den>
                    </m:f>
                  </m:oMath>
                </a14:m>
                <a:r>
                  <a:rPr lang="en-US" altLang="zh-CN" sz="2400" i="1" dirty="0"/>
                  <a:t>.</a:t>
                </a:r>
                <a:r>
                  <a:rPr lang="zh-CN" altLang="en-US" sz="2400" i="1" dirty="0"/>
                  <a:t> </a:t>
                </a:r>
                <a:r>
                  <a:rPr lang="en-US" altLang="zh-CN" sz="2400" i="1" dirty="0"/>
                  <a:t>Now, we must have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0</m:t>
                        </m:r>
                      </m:sub>
                    </m:sSub>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4</m:t>
                    </m:r>
                  </m:oMath>
                </a14:m>
                <a:r>
                  <a:rPr lang="en-US" altLang="zh-CN" sz="2400" i="1" dirty="0"/>
                  <a:t>, so</a:t>
                </a:r>
                <a:r>
                  <a:rPr lang="zh-CN" altLang="en-US" sz="2400" i="1" dirty="0"/>
                  <a:t>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i="1" dirty="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rPr>
                      <m:t>20</m:t>
                    </m:r>
                    <m:r>
                      <a:rPr lang="en-US" altLang="zh-CN" sz="2400" i="1">
                        <a:latin typeface="Cambria Math" panose="02040503050406030204" pitchFamily="18" charset="0"/>
                      </a:rPr>
                      <m:t>𝑘</m:t>
                    </m:r>
                    <m:r>
                      <m:rPr>
                        <m:sty m:val="p"/>
                      </m:rPr>
                      <a:rPr lang="el-GR" altLang="zh-CN" sz="2400" i="1">
                        <a:latin typeface="Cambria Math" panose="02040503050406030204" pitchFamily="18" charset="0"/>
                        <a:ea typeface="Cambria Math" panose="02040503050406030204" pitchFamily="18" charset="0"/>
                      </a:rPr>
                      <m:t>Ω</m:t>
                    </m:r>
                  </m:oMath>
                </a14:m>
                <a:r>
                  <a:rPr lang="en-US" altLang="zh-CN" sz="2400" i="1" dirty="0"/>
                  <a:t>. Thus, the load must be at least </a:t>
                </a:r>
                <a14:m>
                  <m:oMath xmlns:m="http://schemas.openxmlformats.org/officeDocument/2006/math">
                    <m:r>
                      <a:rPr lang="en-US" altLang="zh-CN" sz="2400">
                        <a:latin typeface="Cambria Math" panose="02040503050406030204" pitchFamily="18" charset="0"/>
                      </a:rPr>
                      <m:t>20</m:t>
                    </m:r>
                    <m:r>
                      <a:rPr lang="en-US" altLang="zh-CN" sz="2400" i="1">
                        <a:latin typeface="Cambria Math" panose="02040503050406030204" pitchFamily="18" charset="0"/>
                      </a:rPr>
                      <m:t>𝑘</m:t>
                    </m:r>
                    <m:r>
                      <m:rPr>
                        <m:sty m:val="p"/>
                      </m:rPr>
                      <a:rPr lang="el-GR" altLang="zh-CN" sz="2400" i="1">
                        <a:latin typeface="Cambria Math" panose="02040503050406030204" pitchFamily="18" charset="0"/>
                        <a:ea typeface="Cambria Math" panose="02040503050406030204" pitchFamily="18" charset="0"/>
                      </a:rPr>
                      <m:t>Ω</m:t>
                    </m:r>
                  </m:oMath>
                </a14:m>
                <a:r>
                  <a:rPr lang="en-US" altLang="zh-CN" sz="2400" i="1" dirty="0"/>
                  <a:t> for the output to be correct. }</a:t>
                </a:r>
              </a:p>
              <a:p>
                <a:pPr marL="757189" lvl="1" indent="-457200">
                  <a:buFont typeface="Arial" panose="020B0604020202020204" pitchFamily="34" charset="0"/>
                  <a:buChar char="•"/>
                </a:pPr>
                <a:r>
                  <a:rPr lang="en-US" sz="2400" dirty="0">
                    <a:highlight>
                      <a:srgbClr val="FFFF00"/>
                    </a:highlight>
                  </a:rPr>
                  <a:t>11.5K examples</a:t>
                </a:r>
                <a:r>
                  <a:rPr lang="en-US" sz="2400" dirty="0"/>
                  <a:t>: </a:t>
                </a:r>
                <a:r>
                  <a:rPr lang="en-US" sz="2400" dirty="0">
                    <a:hlinkClick r:id="rId4"/>
                  </a:rPr>
                  <a:t>https://mmmu-benchmark.github.io/</a:t>
                </a:r>
                <a:endParaRPr lang="en-US" sz="2400" dirty="0"/>
              </a:p>
            </p:txBody>
          </p:sp>
        </mc:Choice>
        <mc:Fallback>
          <p:sp>
            <p:nvSpPr>
              <p:cNvPr id="10" name="Content Placeholder 7">
                <a:extLst>
                  <a:ext uri="{FF2B5EF4-FFF2-40B4-BE49-F238E27FC236}">
                    <a16:creationId xmlns:a16="http://schemas.microsoft.com/office/drawing/2014/main" id="{FCA5FD5F-3951-8794-FE50-B9B5D67FEC6D}"/>
                  </a:ext>
                </a:extLst>
              </p:cNvPr>
              <p:cNvSpPr txBox="1">
                <a:spLocks noRot="1" noChangeAspect="1" noMove="1" noResize="1" noEditPoints="1" noAdjustHandles="1" noChangeArrowheads="1" noChangeShapeType="1" noTextEdit="1"/>
              </p:cNvSpPr>
              <p:nvPr/>
            </p:nvSpPr>
            <p:spPr bwMode="auto">
              <a:xfrm>
                <a:off x="666651" y="4670630"/>
                <a:ext cx="14783010" cy="2806743"/>
              </a:xfrm>
              <a:prstGeom prst="rect">
                <a:avLst/>
              </a:prstGeom>
              <a:blipFill>
                <a:blip r:embed="rId5"/>
                <a:stretch>
                  <a:fillRect l="-343" t="-2703" b="-495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Tree>
    <p:extLst>
      <p:ext uri="{BB962C8B-B14F-4D97-AF65-F5344CB8AC3E}">
        <p14:creationId xmlns:p14="http://schemas.microsoft.com/office/powerpoint/2010/main" val="8254215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dirty="0"/>
              <a:t>Can we build machines (i.e., language models) to do the tasks?</a:t>
            </a:r>
          </a:p>
        </p:txBody>
      </p:sp>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pPr marL="457200" indent="-457200">
              <a:buFont typeface="Arial" panose="020B0604020202020204" pitchFamily="34" charset="0"/>
              <a:buChar char="•"/>
            </a:pPr>
            <a:r>
              <a:rPr lang="en-US" b="1" dirty="0"/>
              <a:t>Counterfactual Presupposition</a:t>
            </a:r>
          </a:p>
          <a:p>
            <a:pPr marL="757189" lvl="1" indent="-457200">
              <a:buFont typeface="Arial" panose="020B0604020202020204" pitchFamily="34" charset="0"/>
              <a:buChar char="•"/>
            </a:pPr>
            <a:r>
              <a:rPr lang="en-US" dirty="0"/>
              <a:t>Input: </a:t>
            </a:r>
            <a:r>
              <a:rPr lang="en-US" altLang="zh-CN" dirty="0"/>
              <a:t>If</a:t>
            </a:r>
            <a:r>
              <a:rPr lang="zh-CN" altLang="en-US" dirty="0"/>
              <a:t> </a:t>
            </a:r>
            <a:r>
              <a:rPr lang="en-US" altLang="zh-CN" dirty="0"/>
              <a:t>the</a:t>
            </a:r>
            <a:r>
              <a:rPr lang="zh-CN" altLang="en-US" dirty="0"/>
              <a:t> </a:t>
            </a:r>
            <a:r>
              <a:rPr lang="en-US" altLang="zh-CN" dirty="0"/>
              <a:t>movement</a:t>
            </a:r>
            <a:r>
              <a:rPr lang="zh-CN" altLang="en-US" dirty="0"/>
              <a:t> </a:t>
            </a:r>
            <a:r>
              <a:rPr lang="en-US" altLang="zh-CN" dirty="0"/>
              <a:t>of</a:t>
            </a:r>
            <a:r>
              <a:rPr lang="zh-CN" altLang="en-US" dirty="0"/>
              <a:t> </a:t>
            </a:r>
            <a:r>
              <a:rPr lang="en-US" altLang="zh-CN" dirty="0"/>
              <a:t>the</a:t>
            </a:r>
            <a:r>
              <a:rPr lang="zh-CN" altLang="en-US" dirty="0"/>
              <a:t> </a:t>
            </a:r>
            <a:r>
              <a:rPr lang="en-US" altLang="zh-CN" dirty="0"/>
              <a:t>earth’s</a:t>
            </a:r>
            <a:r>
              <a:rPr lang="zh-CN" altLang="en-US" dirty="0"/>
              <a:t> </a:t>
            </a:r>
            <a:r>
              <a:rPr lang="en-US" altLang="zh-CN" dirty="0"/>
              <a:t>crust</a:t>
            </a:r>
            <a:r>
              <a:rPr lang="zh-CN" altLang="en-US" dirty="0"/>
              <a:t> </a:t>
            </a:r>
            <a:r>
              <a:rPr lang="en-US" altLang="zh-CN" dirty="0"/>
              <a:t>caused</a:t>
            </a:r>
            <a:r>
              <a:rPr lang="zh-CN" altLang="en-US" dirty="0"/>
              <a:t> </a:t>
            </a:r>
            <a:r>
              <a:rPr lang="en-US" altLang="zh-CN" dirty="0"/>
              <a:t>the</a:t>
            </a:r>
            <a:r>
              <a:rPr lang="zh-CN" altLang="en-US" dirty="0"/>
              <a:t> </a:t>
            </a:r>
            <a:r>
              <a:rPr lang="en-US" altLang="zh-CN" dirty="0"/>
              <a:t>height</a:t>
            </a:r>
            <a:r>
              <a:rPr lang="zh-CN" altLang="en-US" dirty="0"/>
              <a:t> </a:t>
            </a:r>
            <a:r>
              <a:rPr lang="en-US" altLang="zh-CN" dirty="0"/>
              <a:t>of</a:t>
            </a:r>
            <a:r>
              <a:rPr lang="zh-CN" altLang="en-US" dirty="0"/>
              <a:t> </a:t>
            </a:r>
            <a:r>
              <a:rPr lang="en-US" altLang="zh-CN" dirty="0"/>
              <a:t>Mount</a:t>
            </a:r>
            <a:r>
              <a:rPr lang="zh-CN" altLang="en-US" dirty="0"/>
              <a:t> </a:t>
            </a:r>
            <a:r>
              <a:rPr lang="en-US" altLang="zh-CN" dirty="0"/>
              <a:t>Everest</a:t>
            </a:r>
            <a:r>
              <a:rPr lang="zh-CN" altLang="en-US" dirty="0"/>
              <a:t> </a:t>
            </a:r>
            <a:r>
              <a:rPr lang="en-US" altLang="zh-CN" dirty="0"/>
              <a:t>to</a:t>
            </a:r>
            <a:r>
              <a:rPr lang="zh-CN" altLang="en-US" dirty="0"/>
              <a:t> </a:t>
            </a:r>
            <a:r>
              <a:rPr lang="en-US" altLang="zh-CN" dirty="0"/>
              <a:t>drop</a:t>
            </a:r>
            <a:r>
              <a:rPr lang="zh-CN" altLang="en-US" dirty="0"/>
              <a:t> </a:t>
            </a:r>
            <a:r>
              <a:rPr lang="en-US" altLang="zh-CN" dirty="0"/>
              <a:t>by</a:t>
            </a:r>
            <a:r>
              <a:rPr lang="zh-CN" altLang="en-US" dirty="0"/>
              <a:t> </a:t>
            </a:r>
            <a:r>
              <a:rPr lang="en-US" altLang="zh-CN" dirty="0"/>
              <a:t>300</a:t>
            </a:r>
            <a:r>
              <a:rPr lang="zh-CN" altLang="en-US" dirty="0"/>
              <a:t> </a:t>
            </a:r>
            <a:r>
              <a:rPr lang="en-US" altLang="zh-CN" dirty="0"/>
              <a:t>meters,</a:t>
            </a:r>
            <a:r>
              <a:rPr lang="zh-CN" altLang="en-US" dirty="0"/>
              <a:t> </a:t>
            </a:r>
            <a:r>
              <a:rPr lang="en-US" altLang="zh-CN" dirty="0"/>
              <a:t>what</a:t>
            </a:r>
            <a:r>
              <a:rPr lang="zh-CN" altLang="en-US" dirty="0"/>
              <a:t> </a:t>
            </a:r>
            <a:r>
              <a:rPr lang="en-US" altLang="zh-CN" dirty="0"/>
              <a:t>would</a:t>
            </a:r>
            <a:r>
              <a:rPr lang="zh-CN" altLang="en-US" dirty="0"/>
              <a:t> </a:t>
            </a:r>
            <a:r>
              <a:rPr lang="en-US" altLang="zh-CN" dirty="0"/>
              <a:t>be</a:t>
            </a:r>
            <a:r>
              <a:rPr lang="zh-CN" altLang="en-US" dirty="0"/>
              <a:t> </a:t>
            </a:r>
            <a:r>
              <a:rPr lang="en-US" altLang="zh-CN" dirty="0"/>
              <a:t>the</a:t>
            </a:r>
            <a:r>
              <a:rPr lang="zh-CN" altLang="en-US" dirty="0"/>
              <a:t> </a:t>
            </a:r>
            <a:r>
              <a:rPr lang="en-US" altLang="zh-CN" dirty="0"/>
              <a:t>highest</a:t>
            </a:r>
            <a:r>
              <a:rPr lang="zh-CN" altLang="en-US" dirty="0"/>
              <a:t> </a:t>
            </a:r>
            <a:r>
              <a:rPr lang="en-US" altLang="zh-CN" dirty="0"/>
              <a:t>mountain</a:t>
            </a:r>
            <a:r>
              <a:rPr lang="zh-CN" altLang="en-US" dirty="0"/>
              <a:t> </a:t>
            </a:r>
            <a:r>
              <a:rPr lang="en-US" altLang="zh-CN" dirty="0"/>
              <a:t>in</a:t>
            </a:r>
            <a:r>
              <a:rPr lang="zh-CN" altLang="en-US" dirty="0"/>
              <a:t> </a:t>
            </a:r>
            <a:r>
              <a:rPr lang="en-US" altLang="zh-CN" dirty="0"/>
              <a:t>the</a:t>
            </a:r>
            <a:r>
              <a:rPr lang="zh-CN" altLang="en-US" dirty="0"/>
              <a:t> </a:t>
            </a:r>
            <a:r>
              <a:rPr lang="en-US" altLang="zh-CN" dirty="0"/>
              <a:t>world?</a:t>
            </a:r>
            <a:endParaRPr lang="en-US" dirty="0"/>
          </a:p>
          <a:p>
            <a:pPr marL="757189" lvl="1" indent="-457200">
              <a:buFont typeface="Arial" panose="020B0604020202020204" pitchFamily="34" charset="0"/>
              <a:buChar char="•"/>
            </a:pPr>
            <a:r>
              <a:rPr lang="en-US" altLang="zh-CN" dirty="0"/>
              <a:t>Output:</a:t>
            </a:r>
            <a:r>
              <a:rPr lang="zh-CN" altLang="en-US" dirty="0"/>
              <a:t> </a:t>
            </a:r>
            <a:r>
              <a:rPr lang="en-US" altLang="zh-CN" dirty="0"/>
              <a:t>K2</a:t>
            </a:r>
            <a:r>
              <a:rPr lang="zh-CN" altLang="en-US" dirty="0"/>
              <a:t> </a:t>
            </a:r>
            <a:r>
              <a:rPr lang="en-US" altLang="zh-CN" dirty="0"/>
              <a:t>(Godwin</a:t>
            </a:r>
            <a:r>
              <a:rPr lang="zh-CN" altLang="en-US" dirty="0"/>
              <a:t> </a:t>
            </a:r>
            <a:r>
              <a:rPr lang="en-US" altLang="zh-CN" dirty="0"/>
              <a:t>Austen)</a:t>
            </a:r>
          </a:p>
          <a:p>
            <a:pPr marL="757189" lvl="1" indent="-457200">
              <a:buFont typeface="Arial" panose="020B0604020202020204" pitchFamily="34" charset="0"/>
              <a:buChar char="•"/>
            </a:pPr>
            <a:r>
              <a:rPr lang="en-US" altLang="zh-CN" dirty="0">
                <a:highlight>
                  <a:srgbClr val="FFFF00"/>
                </a:highlight>
              </a:rPr>
              <a:t>3.8K examples</a:t>
            </a:r>
            <a:r>
              <a:rPr lang="en-US" altLang="zh-CN" dirty="0"/>
              <a:t>: </a:t>
            </a:r>
            <a:r>
              <a:rPr lang="en-US" altLang="zh-CN" dirty="0">
                <a:hlinkClick r:id="rId2"/>
              </a:rPr>
              <a:t>https://github.com/wyu97/IfQA</a:t>
            </a:r>
            <a:endParaRPr lang="en-US" altLang="zh-CN" dirty="0"/>
          </a:p>
          <a:p>
            <a:pPr marL="757189" lvl="1" indent="-457200">
              <a:buFont typeface="Arial" panose="020B0604020202020204" pitchFamily="34" charset="0"/>
              <a:buChar char="•"/>
            </a:pPr>
            <a:endParaRPr lang="en-US" dirty="0"/>
          </a:p>
          <a:p>
            <a:pPr marL="757189" lvl="1" indent="-457200">
              <a:buFont typeface="Arial" panose="020B0604020202020204" pitchFamily="34" charset="0"/>
              <a:buChar char="•"/>
            </a:pPr>
            <a:endParaRPr lang="en-US" dirty="0"/>
          </a:p>
          <a:p>
            <a:pPr marL="757189" lvl="1"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Commonsense Reasoning</a:t>
            </a:r>
            <a:r>
              <a:rPr lang="zh-CN" altLang="en-US" b="1" dirty="0"/>
              <a:t> </a:t>
            </a:r>
            <a:r>
              <a:rPr lang="en-US" altLang="zh-CN" b="1" dirty="0"/>
              <a:t>&amp;</a:t>
            </a:r>
            <a:r>
              <a:rPr lang="zh-CN" altLang="en-US" b="1" dirty="0"/>
              <a:t> </a:t>
            </a:r>
            <a:r>
              <a:rPr lang="en-US" b="1" dirty="0"/>
              <a:t>Abductive Reasoning</a:t>
            </a:r>
          </a:p>
          <a:p>
            <a:pPr marL="757189" lvl="1" indent="-457200">
              <a:buFont typeface="Arial" panose="020B0604020202020204" pitchFamily="34" charset="0"/>
              <a:buChar char="•"/>
            </a:pPr>
            <a:r>
              <a:rPr lang="en-US" altLang="zh-CN" dirty="0"/>
              <a:t>Even</a:t>
            </a:r>
            <a:r>
              <a:rPr lang="zh-CN" altLang="en-US" dirty="0"/>
              <a:t> </a:t>
            </a:r>
            <a:r>
              <a:rPr lang="en-US" altLang="zh-CN" dirty="0"/>
              <a:t>more</a:t>
            </a:r>
            <a:r>
              <a:rPr lang="zh-CN" altLang="en-US" dirty="0"/>
              <a:t> </a:t>
            </a:r>
            <a:r>
              <a:rPr lang="en-US" altLang="zh-CN" dirty="0"/>
              <a:t>examples</a:t>
            </a:r>
            <a:r>
              <a:rPr lang="zh-CN" altLang="en-US" dirty="0"/>
              <a:t> </a:t>
            </a:r>
            <a:r>
              <a:rPr lang="en-US" altLang="zh-CN" dirty="0"/>
              <a:t>and</a:t>
            </a:r>
            <a:r>
              <a:rPr lang="zh-CN" altLang="en-US" dirty="0"/>
              <a:t> </a:t>
            </a:r>
            <a:r>
              <a:rPr lang="en-US" altLang="zh-CN" dirty="0"/>
              <a:t>datasets</a:t>
            </a:r>
            <a:endParaRPr lang="en-US" dirty="0"/>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Reasoning in Natural Language</a:t>
            </a:r>
            <a:r>
              <a:rPr lang="zh-CN" altLang="en-US" dirty="0"/>
              <a:t> </a:t>
            </a:r>
            <a:r>
              <a:rPr lang="en-US" altLang="zh-CN" dirty="0"/>
              <a:t>(cont.)</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2</a:t>
            </a:fld>
            <a:endParaRPr lang="en-US"/>
          </a:p>
        </p:txBody>
      </p:sp>
      <p:pic>
        <p:nvPicPr>
          <p:cNvPr id="2" name="Picture 1">
            <a:extLst>
              <a:ext uri="{FF2B5EF4-FFF2-40B4-BE49-F238E27FC236}">
                <a16:creationId xmlns:a16="http://schemas.microsoft.com/office/drawing/2014/main" id="{37D7E3FC-D178-42A7-C498-28ECA5AE0EE4}"/>
              </a:ext>
            </a:extLst>
          </p:cNvPr>
          <p:cNvPicPr>
            <a:picLocks noChangeAspect="1"/>
          </p:cNvPicPr>
          <p:nvPr/>
        </p:nvPicPr>
        <p:blipFill>
          <a:blip r:embed="rId3"/>
          <a:stretch>
            <a:fillRect/>
          </a:stretch>
        </p:blipFill>
        <p:spPr>
          <a:xfrm>
            <a:off x="10074656" y="3919058"/>
            <a:ext cx="4759960" cy="2532084"/>
          </a:xfrm>
          <a:prstGeom prst="rect">
            <a:avLst/>
          </a:prstGeom>
        </p:spPr>
      </p:pic>
    </p:spTree>
    <p:extLst>
      <p:ext uri="{BB962C8B-B14F-4D97-AF65-F5344CB8AC3E}">
        <p14:creationId xmlns:p14="http://schemas.microsoft.com/office/powerpoint/2010/main" val="40597848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3</a:t>
            </a:fld>
            <a:endParaRPr lang="en-US"/>
          </a:p>
        </p:txBody>
      </p:sp>
    </p:spTree>
    <p:extLst>
      <p:ext uri="{BB962C8B-B14F-4D97-AF65-F5344CB8AC3E}">
        <p14:creationId xmlns:p14="http://schemas.microsoft.com/office/powerpoint/2010/main" val="12667911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olden Retriever dog breed information &amp; cost | ManyPets">
            <a:extLst>
              <a:ext uri="{FF2B5EF4-FFF2-40B4-BE49-F238E27FC236}">
                <a16:creationId xmlns:a16="http://schemas.microsoft.com/office/drawing/2014/main" id="{B0386BCB-4EB2-0D96-75CB-FE3EACF605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447"/>
            <a:ext cx="8086725" cy="914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Placeholder 11">
            <a:extLst>
              <a:ext uri="{FF2B5EF4-FFF2-40B4-BE49-F238E27FC236}">
                <a16:creationId xmlns:a16="http://schemas.microsoft.com/office/drawing/2014/main" id="{67D8DCEB-9F2F-57B6-70EA-DA8E7F7815A6}"/>
              </a:ext>
            </a:extLst>
          </p:cNvPr>
          <p:cNvPicPr>
            <a:picLocks noGrp="1" noChangeAspect="1"/>
          </p:cNvPicPr>
          <p:nvPr>
            <p:ph type="pic" sz="quarter" idx="16"/>
          </p:nvPr>
        </p:nvPicPr>
        <p:blipFill>
          <a:blip r:embed="rId5"/>
          <a:srcRect l="3489" r="3489"/>
          <a:stretch/>
        </p:blipFill>
        <p:spPr>
          <a:xfrm>
            <a:off x="8125620" y="2195747"/>
            <a:ext cx="8149429" cy="3640799"/>
          </a:xfrm>
        </p:spPr>
      </p:pic>
      <p:pic>
        <p:nvPicPr>
          <p:cNvPr id="14" name="Picture 13" descr="A picture containing window, indoor, building, living&#10;&#10;Description automatically generated">
            <a:extLst>
              <a:ext uri="{FF2B5EF4-FFF2-40B4-BE49-F238E27FC236}">
                <a16:creationId xmlns:a16="http://schemas.microsoft.com/office/drawing/2014/main" id="{B8CB9EF3-298D-DD14-27A8-A19D87DC3BAD}"/>
              </a:ext>
            </a:extLst>
          </p:cNvPr>
          <p:cNvPicPr>
            <a:picLocks/>
          </p:cNvPicPr>
          <p:nvPr/>
        </p:nvPicPr>
        <p:blipFill>
          <a:blip r:embed="rId6"/>
          <a:stretch>
            <a:fillRect/>
          </a:stretch>
        </p:blipFill>
        <p:spPr>
          <a:xfrm>
            <a:off x="8125619" y="447"/>
            <a:ext cx="4710710" cy="2195299"/>
          </a:xfrm>
          <a:prstGeom prst="rect">
            <a:avLst/>
          </a:prstGeom>
        </p:spPr>
      </p:pic>
      <p:pic>
        <p:nvPicPr>
          <p:cNvPr id="18" name="Picture 17" descr="A picture containing indoor, floor, furniture, cluttered&#10;&#10;Description automatically generated">
            <a:extLst>
              <a:ext uri="{FF2B5EF4-FFF2-40B4-BE49-F238E27FC236}">
                <a16:creationId xmlns:a16="http://schemas.microsoft.com/office/drawing/2014/main" id="{5C5B5C2D-1B44-1192-6070-797FD5D5A8DB}"/>
              </a:ext>
            </a:extLst>
          </p:cNvPr>
          <p:cNvPicPr>
            <a:picLocks noChangeAspect="1"/>
          </p:cNvPicPr>
          <p:nvPr/>
        </p:nvPicPr>
        <p:blipFill>
          <a:blip r:embed="rId7"/>
          <a:stretch>
            <a:fillRect/>
          </a:stretch>
        </p:blipFill>
        <p:spPr>
          <a:xfrm>
            <a:off x="10458336" y="5871653"/>
            <a:ext cx="5816712" cy="3271900"/>
          </a:xfrm>
          <a:prstGeom prst="rect">
            <a:avLst/>
          </a:prstGeom>
        </p:spPr>
      </p:pic>
      <p:sp>
        <p:nvSpPr>
          <p:cNvPr id="24" name="TextBox 23">
            <a:extLst>
              <a:ext uri="{FF2B5EF4-FFF2-40B4-BE49-F238E27FC236}">
                <a16:creationId xmlns:a16="http://schemas.microsoft.com/office/drawing/2014/main" id="{CCB24A1A-A3B9-B751-77A5-49DAD276AAA8}"/>
              </a:ext>
            </a:extLst>
          </p:cNvPr>
          <p:cNvSpPr txBox="1"/>
          <p:nvPr/>
        </p:nvSpPr>
        <p:spPr>
          <a:xfrm>
            <a:off x="12871885" y="367734"/>
            <a:ext cx="3403164" cy="1246373"/>
          </a:xfrm>
          <a:prstGeom prst="rect">
            <a:avLst/>
          </a:prstGeom>
          <a:noFill/>
        </p:spPr>
        <p:txBody>
          <a:bodyPr wrap="none" rtlCol="0">
            <a:spAutoFit/>
          </a:bodyPr>
          <a:lstStyle/>
          <a:p>
            <a:r>
              <a:rPr lang="en-US" altLang="zh-CN" sz="2500" dirty="0">
                <a:solidFill>
                  <a:schemeClr val="tx1">
                    <a:lumMod val="50000"/>
                  </a:schemeClr>
                </a:solidFill>
                <a:latin typeface="Georgia" panose="02040502050405020303" pitchFamily="18" charset="0"/>
                <a:cs typeface="Helvetica Neue"/>
              </a:rPr>
              <a:t>Cleaned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house</a:t>
            </a:r>
          </a:p>
          <a:p>
            <a:r>
              <a:rPr lang="en-US" altLang="zh-CN" sz="2500" dirty="0">
                <a:solidFill>
                  <a:schemeClr val="tx1">
                    <a:lumMod val="50000"/>
                  </a:schemeClr>
                </a:solidFill>
                <a:latin typeface="Georgia" panose="02040502050405020303" pitchFamily="18" charset="0"/>
                <a:cs typeface="Helvetica Neue"/>
              </a:rPr>
              <a:t>Went</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to</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work</a:t>
            </a:r>
          </a:p>
          <a:p>
            <a:r>
              <a:rPr lang="en-US" altLang="zh-CN" sz="2500" dirty="0">
                <a:solidFill>
                  <a:schemeClr val="tx1">
                    <a:lumMod val="50000"/>
                  </a:schemeClr>
                </a:solidFill>
                <a:latin typeface="Georgia" panose="02040502050405020303" pitchFamily="18" charset="0"/>
                <a:cs typeface="Helvetica Neue"/>
              </a:rPr>
              <a:t>Leaved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windows</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open</a:t>
            </a:r>
            <a:endParaRPr lang="en-US" sz="2500" dirty="0">
              <a:solidFill>
                <a:schemeClr val="tx1">
                  <a:lumMod val="50000"/>
                </a:schemeClr>
              </a:solidFill>
              <a:latin typeface="Georgia" panose="02040502050405020303" pitchFamily="18" charset="0"/>
              <a:cs typeface="Helvetica Neue"/>
            </a:endParaRPr>
          </a:p>
        </p:txBody>
      </p:sp>
      <p:sp>
        <p:nvSpPr>
          <p:cNvPr id="27" name="TextBox 26">
            <a:extLst>
              <a:ext uri="{FF2B5EF4-FFF2-40B4-BE49-F238E27FC236}">
                <a16:creationId xmlns:a16="http://schemas.microsoft.com/office/drawing/2014/main" id="{E0C59F23-6218-7A70-8B46-F9C5D93989C4}"/>
              </a:ext>
            </a:extLst>
          </p:cNvPr>
          <p:cNvSpPr txBox="1"/>
          <p:nvPr/>
        </p:nvSpPr>
        <p:spPr>
          <a:xfrm>
            <a:off x="8229588" y="7076758"/>
            <a:ext cx="2136915" cy="861690"/>
          </a:xfrm>
          <a:prstGeom prst="rect">
            <a:avLst/>
          </a:prstGeom>
          <a:noFill/>
        </p:spPr>
        <p:txBody>
          <a:bodyPr wrap="none" rtlCol="0">
            <a:spAutoFit/>
          </a:bodyPr>
          <a:lstStyle/>
          <a:p>
            <a:r>
              <a:rPr lang="en-US" altLang="zh-CN" sz="2500" dirty="0">
                <a:solidFill>
                  <a:schemeClr val="tx1">
                    <a:lumMod val="50000"/>
                  </a:schemeClr>
                </a:solidFill>
                <a:latin typeface="Georgia" panose="02040502050405020303" pitchFamily="18" charset="0"/>
                <a:cs typeface="Helvetica Neue"/>
              </a:rPr>
              <a:t>Back</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home</a:t>
            </a:r>
          </a:p>
          <a:p>
            <a:r>
              <a:rPr lang="en-US" altLang="zh-CN" sz="2500" dirty="0">
                <a:solidFill>
                  <a:schemeClr val="tx1">
                    <a:lumMod val="50000"/>
                  </a:schemeClr>
                </a:solidFill>
                <a:latin typeface="Georgia" panose="02040502050405020303" pitchFamily="18" charset="0"/>
                <a:cs typeface="Helvetica Neue"/>
              </a:rPr>
              <a:t>Found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a</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mess</a:t>
            </a:r>
            <a:endParaRPr lang="en-US" sz="2500" dirty="0">
              <a:solidFill>
                <a:schemeClr val="tx1">
                  <a:lumMod val="50000"/>
                </a:schemeClr>
              </a:solidFill>
              <a:latin typeface="Georgia" panose="02040502050405020303" pitchFamily="18" charset="0"/>
              <a:cs typeface="Helvetica Neue"/>
            </a:endParaRPr>
          </a:p>
        </p:txBody>
      </p:sp>
      <p:sp>
        <p:nvSpPr>
          <p:cNvPr id="29" name="TextBox 28">
            <a:extLst>
              <a:ext uri="{FF2B5EF4-FFF2-40B4-BE49-F238E27FC236}">
                <a16:creationId xmlns:a16="http://schemas.microsoft.com/office/drawing/2014/main" id="{11A8D7D1-ED73-5503-58A1-7AB0E844B96A}"/>
              </a:ext>
            </a:extLst>
          </p:cNvPr>
          <p:cNvSpPr txBox="1"/>
          <p:nvPr/>
        </p:nvSpPr>
        <p:spPr>
          <a:xfrm>
            <a:off x="15186142" y="3354490"/>
            <a:ext cx="812722" cy="1323310"/>
          </a:xfrm>
          <a:prstGeom prst="rect">
            <a:avLst/>
          </a:prstGeom>
          <a:noFill/>
        </p:spPr>
        <p:txBody>
          <a:bodyPr wrap="square">
            <a:spAutoFit/>
          </a:bodyPr>
          <a:lstStyle/>
          <a:p>
            <a:r>
              <a:rPr lang="en-US" altLang="zh-CN" sz="7999" dirty="0">
                <a:solidFill>
                  <a:schemeClr val="bg1"/>
                </a:solidFill>
                <a:latin typeface="Georgia" panose="02040502050405020303" pitchFamily="18" charset="0"/>
                <a:cs typeface="Helvetica Neue"/>
              </a:rPr>
              <a:t>?</a:t>
            </a:r>
            <a:endParaRPr lang="en-US" sz="7999" dirty="0">
              <a:solidFill>
                <a:schemeClr val="bg1"/>
              </a:solidFill>
            </a:endParaRPr>
          </a:p>
        </p:txBody>
      </p:sp>
      <p:sp>
        <p:nvSpPr>
          <p:cNvPr id="2" name="Slide Number Placeholder 1">
            <a:extLst>
              <a:ext uri="{FF2B5EF4-FFF2-40B4-BE49-F238E27FC236}">
                <a16:creationId xmlns:a16="http://schemas.microsoft.com/office/drawing/2014/main" id="{97D95268-7222-3C1E-D4C6-AF45A5E9397D}"/>
              </a:ext>
            </a:extLst>
          </p:cNvPr>
          <p:cNvSpPr>
            <a:spLocks noGrp="1"/>
          </p:cNvSpPr>
          <p:nvPr>
            <p:ph type="sldNum" sz="quarter" idx="11"/>
          </p:nvPr>
        </p:nvSpPr>
        <p:spPr/>
        <p:txBody>
          <a:bodyPr/>
          <a:lstStyle/>
          <a:p>
            <a:pPr>
              <a:defRPr/>
            </a:pPr>
            <a:fld id="{91F31FA6-B0B4-9940-9B47-E6B321700686}" type="slidenum">
              <a:rPr lang="en-US" smtClean="0"/>
              <a:pPr>
                <a:defRPr/>
              </a:pPr>
              <a:t>4</a:t>
            </a:fld>
            <a:endParaRPr lang="en-US" dirty="0"/>
          </a:p>
        </p:txBody>
      </p:sp>
      <p:sp>
        <p:nvSpPr>
          <p:cNvPr id="3" name="Title 2">
            <a:extLst>
              <a:ext uri="{FF2B5EF4-FFF2-40B4-BE49-F238E27FC236}">
                <a16:creationId xmlns:a16="http://schemas.microsoft.com/office/drawing/2014/main" id="{52C8953E-5ABF-0306-6066-170C608BB1AD}"/>
              </a:ext>
            </a:extLst>
          </p:cNvPr>
          <p:cNvSpPr>
            <a:spLocks noGrp="1"/>
          </p:cNvSpPr>
          <p:nvPr>
            <p:ph type="title"/>
          </p:nvPr>
        </p:nvSpPr>
        <p:spPr>
          <a:xfrm>
            <a:off x="8125619" y="4449341"/>
            <a:ext cx="7255282" cy="618302"/>
          </a:xfrm>
        </p:spPr>
        <p:txBody>
          <a:bodyPr/>
          <a:lstStyle/>
          <a:p>
            <a:r>
              <a:rPr lang="en-US" altLang="zh-CN" dirty="0">
                <a:solidFill>
                  <a:schemeClr val="bg1"/>
                </a:solidFill>
              </a:rPr>
              <a:t>Abductive</a:t>
            </a:r>
            <a:br>
              <a:rPr lang="en-US" altLang="zh-CN" dirty="0">
                <a:solidFill>
                  <a:schemeClr val="bg1"/>
                </a:solidFill>
              </a:rPr>
            </a:br>
            <a:r>
              <a:rPr lang="en-US" altLang="zh-CN" dirty="0">
                <a:solidFill>
                  <a:schemeClr val="bg1"/>
                </a:solidFill>
              </a:rPr>
              <a:t>Reasoning</a:t>
            </a:r>
            <a:endParaRPr lang="en-US" dirty="0">
              <a:solidFill>
                <a:schemeClr val="bg1"/>
              </a:solidFill>
            </a:endParaRPr>
          </a:p>
        </p:txBody>
      </p:sp>
      <p:sp>
        <p:nvSpPr>
          <p:cNvPr id="7" name="Title 2">
            <a:extLst>
              <a:ext uri="{FF2B5EF4-FFF2-40B4-BE49-F238E27FC236}">
                <a16:creationId xmlns:a16="http://schemas.microsoft.com/office/drawing/2014/main" id="{EFC4151B-7437-B1E7-664A-2B077A21CB1B}"/>
              </a:ext>
            </a:extLst>
          </p:cNvPr>
          <p:cNvSpPr txBox="1">
            <a:spLocks/>
          </p:cNvSpPr>
          <p:nvPr/>
        </p:nvSpPr>
        <p:spPr bwMode="auto">
          <a:xfrm>
            <a:off x="0" y="7629297"/>
            <a:ext cx="7255282"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algn="l"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Deductive</a:t>
            </a:r>
          </a:p>
          <a:p>
            <a:r>
              <a:rPr lang="en-US" altLang="zh-CN"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Reasoning</a:t>
            </a:r>
            <a:endPar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D7FEABA0-A510-73F2-9C3B-C219BE5A231F}"/>
              </a:ext>
            </a:extLst>
          </p:cNvPr>
          <p:cNvSpPr txBox="1"/>
          <p:nvPr/>
        </p:nvSpPr>
        <p:spPr>
          <a:xfrm>
            <a:off x="1529695" y="4352062"/>
            <a:ext cx="6557030" cy="1431161"/>
          </a:xfrm>
          <a:prstGeom prst="rect">
            <a:avLst/>
          </a:prstGeom>
          <a:noFill/>
        </p:spPr>
        <p:txBody>
          <a:bodyPr wrap="square">
            <a:spAutoFit/>
          </a:bodyPr>
          <a:lstStyle/>
          <a:p>
            <a:pPr algn="r"/>
            <a:r>
              <a:rPr lang="en-US" altLang="zh-CN" i="1" dirty="0">
                <a:solidFill>
                  <a:schemeClr val="bg1"/>
                </a:solidFill>
                <a:latin typeface="Georgia" panose="02040502050405020303" pitchFamily="18" charset="0"/>
              </a:rPr>
              <a:t>All</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dogs</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have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ears.</a:t>
            </a:r>
          </a:p>
          <a:p>
            <a:pPr algn="r"/>
            <a:r>
              <a:rPr lang="en-US" altLang="zh-CN" i="1" dirty="0">
                <a:solidFill>
                  <a:schemeClr val="bg1"/>
                </a:solidFill>
                <a:latin typeface="Georgia" panose="02040502050405020303" pitchFamily="18" charset="0"/>
              </a:rPr>
              <a:t>Golden</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retrievers</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are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dogs.</a:t>
            </a:r>
          </a:p>
          <a:p>
            <a:pPr algn="r"/>
            <a:r>
              <a:rPr lang="en-US" altLang="zh-CN" i="1" dirty="0">
                <a:solidFill>
                  <a:schemeClr val="bg1"/>
                </a:solidFill>
                <a:latin typeface="Georgia" panose="02040502050405020303" pitchFamily="18" charset="0"/>
              </a:rPr>
              <a:t>Golden</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retriever</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have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ears.</a:t>
            </a:r>
            <a:endParaRPr lang="en-US" i="1" dirty="0">
              <a:solidFill>
                <a:schemeClr val="bg1"/>
              </a:solidFill>
              <a:latin typeface="Georgia" panose="02040502050405020303" pitchFamily="18" charset="0"/>
            </a:endParaRPr>
          </a:p>
        </p:txBody>
      </p:sp>
    </p:spTree>
    <p:extLst>
      <p:ext uri="{BB962C8B-B14F-4D97-AF65-F5344CB8AC3E}">
        <p14:creationId xmlns:p14="http://schemas.microsoft.com/office/powerpoint/2010/main" val="19137264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altLang="zh-CN" dirty="0"/>
              <a:t>Known</a:t>
            </a:r>
            <a:r>
              <a:rPr lang="zh-CN" altLang="en-US" dirty="0"/>
              <a:t> </a:t>
            </a:r>
            <a:r>
              <a:rPr lang="en-US" altLang="zh-CN" dirty="0"/>
              <a:t>as</a:t>
            </a:r>
            <a:r>
              <a:rPr lang="zh-CN" altLang="en-US" dirty="0"/>
              <a:t> </a:t>
            </a: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“Emergent</a:t>
            </a:r>
            <a:r>
              <a:rPr lang="zh-CN" altLang="en-US" dirty="0"/>
              <a:t> </a:t>
            </a:r>
            <a:r>
              <a:rPr lang="en-US" altLang="zh-CN" dirty="0"/>
              <a:t>Abilities”</a:t>
            </a:r>
            <a:r>
              <a:rPr lang="zh-CN" altLang="en-US" dirty="0"/>
              <a:t> </a:t>
            </a:r>
            <a:r>
              <a:rPr lang="en-US" altLang="zh-CN" dirty="0"/>
              <a:t>of</a:t>
            </a:r>
            <a:r>
              <a:rPr lang="zh-CN" altLang="en-US" dirty="0"/>
              <a:t> </a:t>
            </a:r>
            <a:r>
              <a:rPr lang="en-US" altLang="zh-CN" dirty="0"/>
              <a:t>Large</a:t>
            </a:r>
            <a:r>
              <a:rPr lang="zh-CN" altLang="en-US" dirty="0"/>
              <a:t> </a:t>
            </a:r>
            <a:r>
              <a:rPr lang="en-US" altLang="zh-CN" dirty="0"/>
              <a:t>Language</a:t>
            </a:r>
            <a:r>
              <a:rPr lang="zh-CN" altLang="en-US" dirty="0"/>
              <a:t> </a:t>
            </a:r>
            <a:r>
              <a:rPr lang="en-US" altLang="zh-CN" dirty="0"/>
              <a:t>Models (LLMs)</a:t>
            </a: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00AAC1E9-1A78-9923-7911-5B41579AA2BB}"/>
              </a:ext>
            </a:extLst>
          </p:cNvPr>
          <p:cNvPicPr>
            <a:picLocks noGrp="1" noChangeAspect="1"/>
          </p:cNvPicPr>
          <p:nvPr>
            <p:ph idx="1"/>
          </p:nvPr>
        </p:nvPicPr>
        <p:blipFill>
          <a:blip r:embed="rId2"/>
          <a:stretch>
            <a:fillRect/>
          </a:stretch>
        </p:blipFill>
        <p:spPr>
          <a:xfrm>
            <a:off x="537833" y="2393962"/>
            <a:ext cx="11314648" cy="5505450"/>
          </a:xfrm>
        </p:spPr>
      </p:pic>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altLang="zh-CN" dirty="0"/>
              <a:t>Chain</a:t>
            </a:r>
            <a:r>
              <a:rPr lang="zh-CN" altLang="en-US" dirty="0"/>
              <a:t> </a:t>
            </a:r>
            <a:r>
              <a:rPr lang="en-US" altLang="zh-CN" dirty="0"/>
              <a:t>of</a:t>
            </a:r>
            <a:r>
              <a:rPr lang="zh-CN" altLang="en-US" dirty="0"/>
              <a:t> </a:t>
            </a:r>
            <a:r>
              <a:rPr lang="en-US" altLang="zh-CN" dirty="0"/>
              <a:t>Thoughts</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5</a:t>
            </a:fld>
            <a:endParaRPr lang="en-US"/>
          </a:p>
        </p:txBody>
      </p:sp>
      <p:sp>
        <p:nvSpPr>
          <p:cNvPr id="4" name="Content Placeholder 7">
            <a:extLst>
              <a:ext uri="{FF2B5EF4-FFF2-40B4-BE49-F238E27FC236}">
                <a16:creationId xmlns:a16="http://schemas.microsoft.com/office/drawing/2014/main" id="{FE507458-4747-C7C7-5093-EF31EAB13194}"/>
              </a:ext>
            </a:extLst>
          </p:cNvPr>
          <p:cNvSpPr txBox="1">
            <a:spLocks/>
          </p:cNvSpPr>
          <p:nvPr/>
        </p:nvSpPr>
        <p:spPr bwMode="auto">
          <a:xfrm>
            <a:off x="537833" y="8373763"/>
            <a:ext cx="10178293"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t>Wei et al. (Google Brain) </a:t>
            </a:r>
            <a:r>
              <a:rPr lang="en-US" dirty="0">
                <a:hlinkClick r:id="rId3"/>
              </a:rPr>
              <a:t>https://arxiv.org/abs/2201.11903</a:t>
            </a:r>
            <a:endParaRPr lang="en-US" dirty="0"/>
          </a:p>
          <a:p>
            <a:endParaRPr lang="en-US" dirty="0"/>
          </a:p>
        </p:txBody>
      </p:sp>
      <p:sp>
        <p:nvSpPr>
          <p:cNvPr id="11" name="Content Placeholder 7">
            <a:extLst>
              <a:ext uri="{FF2B5EF4-FFF2-40B4-BE49-F238E27FC236}">
                <a16:creationId xmlns:a16="http://schemas.microsoft.com/office/drawing/2014/main" id="{730727BC-67F0-8357-6F28-3B6130BBF7C1}"/>
              </a:ext>
            </a:extLst>
          </p:cNvPr>
          <p:cNvSpPr txBox="1">
            <a:spLocks/>
          </p:cNvSpPr>
          <p:nvPr/>
        </p:nvSpPr>
        <p:spPr bwMode="auto">
          <a:xfrm>
            <a:off x="12024360" y="2432842"/>
            <a:ext cx="4069080"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One-shot learning: the Q-A pair in Model Input.</a:t>
            </a:r>
          </a:p>
          <a:p>
            <a:pPr marL="457200" indent="-457200">
              <a:buFont typeface="Arial" panose="020B0604020202020204" pitchFamily="34" charset="0"/>
              <a:buChar char="•"/>
            </a:pPr>
            <a:r>
              <a:rPr lang="en-US" sz="2800" dirty="0"/>
              <a:t>Is it “training”? Does it modify model parameters?</a:t>
            </a:r>
          </a:p>
          <a:p>
            <a:pPr marL="457200" indent="-457200">
              <a:buFont typeface="Arial" panose="020B0604020202020204" pitchFamily="34" charset="0"/>
              <a:buChar char="•"/>
            </a:pPr>
            <a:r>
              <a:rPr lang="en-US" sz="2800" dirty="0"/>
              <a:t>Past (deep) learning models did not show the few-shot learning abilities.</a:t>
            </a:r>
          </a:p>
          <a:p>
            <a:pPr marL="457200" indent="-457200">
              <a:buFont typeface="Arial" panose="020B0604020202020204" pitchFamily="34" charset="0"/>
              <a:buChar char="•"/>
            </a:pPr>
            <a:r>
              <a:rPr lang="en-US" sz="2800" dirty="0"/>
              <a:t>Chain-of-thoughts improves reasoning.</a:t>
            </a:r>
          </a:p>
        </p:txBody>
      </p:sp>
    </p:spTree>
    <p:extLst>
      <p:ext uri="{BB962C8B-B14F-4D97-AF65-F5344CB8AC3E}">
        <p14:creationId xmlns:p14="http://schemas.microsoft.com/office/powerpoint/2010/main" val="27454054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altLang="zh-CN" dirty="0"/>
              <a:t>An</a:t>
            </a:r>
            <a:r>
              <a:rPr lang="zh-CN" altLang="en-US" dirty="0"/>
              <a:t> </a:t>
            </a:r>
            <a:r>
              <a:rPr lang="en-US" altLang="zh-CN" dirty="0"/>
              <a:t>Important</a:t>
            </a:r>
            <a:r>
              <a:rPr lang="zh-CN" altLang="en-US" dirty="0"/>
              <a:t> </a:t>
            </a:r>
            <a:r>
              <a:rPr lang="en-US" altLang="zh-CN" dirty="0"/>
              <a:t>Part</a:t>
            </a:r>
            <a:r>
              <a:rPr lang="zh-CN" altLang="en-US" dirty="0"/>
              <a:t> </a:t>
            </a:r>
            <a:r>
              <a:rPr lang="en-US" altLang="zh-CN" dirty="0"/>
              <a:t>of</a:t>
            </a:r>
            <a:r>
              <a:rPr lang="zh-CN" altLang="en-US" dirty="0"/>
              <a:t> </a:t>
            </a:r>
            <a:r>
              <a:rPr lang="en-US" altLang="zh-CN" dirty="0"/>
              <a:t>C</a:t>
            </a:r>
            <a:r>
              <a:rPr lang="en-US" dirty="0"/>
              <a:t>hronology</a:t>
            </a:r>
            <a:r>
              <a:rPr lang="zh-CN" altLang="en-US" dirty="0"/>
              <a:t> </a:t>
            </a:r>
            <a:r>
              <a:rPr lang="en-US" altLang="zh-CN" dirty="0"/>
              <a:t>in</a:t>
            </a:r>
            <a:r>
              <a:rPr lang="zh-CN" altLang="en-US" dirty="0"/>
              <a:t> </a:t>
            </a:r>
            <a:r>
              <a:rPr lang="en-US" altLang="zh-CN" dirty="0"/>
              <a:t>Deep</a:t>
            </a:r>
            <a:r>
              <a:rPr lang="zh-CN" altLang="en-US" dirty="0"/>
              <a:t> </a:t>
            </a:r>
            <a:r>
              <a:rPr lang="en-US" altLang="zh-CN" dirty="0"/>
              <a:t>Learning</a:t>
            </a:r>
            <a:r>
              <a:rPr lang="zh-CN" altLang="en-US" dirty="0"/>
              <a:t> </a:t>
            </a:r>
            <a:r>
              <a:rPr lang="en-US" altLang="zh-CN" dirty="0"/>
              <a:t>History</a:t>
            </a:r>
            <a:endParaRPr lang="en-US"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r>
                  <a:rPr lang="en-US" altLang="zh-CN" dirty="0"/>
                  <a:t>2017:</a:t>
                </a:r>
                <a:r>
                  <a:rPr lang="zh-CN" altLang="en-US" dirty="0"/>
                  <a:t> </a:t>
                </a:r>
                <a:r>
                  <a:rPr lang="en-US" altLang="zh-CN" dirty="0"/>
                  <a:t>Google’s</a:t>
                </a:r>
                <a:r>
                  <a:rPr lang="zh-CN" altLang="en-US" dirty="0"/>
                  <a:t> </a:t>
                </a:r>
                <a:r>
                  <a:rPr lang="en-US" altLang="zh-CN" b="1" dirty="0"/>
                  <a:t>Transformer</a:t>
                </a:r>
                <a:r>
                  <a:rPr lang="en-US" altLang="zh-CN" dirty="0"/>
                  <a:t>:</a:t>
                </a:r>
                <a:r>
                  <a:rPr lang="zh-CN" altLang="en-US" dirty="0"/>
                  <a:t> </a:t>
                </a:r>
                <a:r>
                  <a:rPr lang="en-US" altLang="zh-CN" dirty="0"/>
                  <a:t>Word</a:t>
                </a:r>
                <a:r>
                  <a:rPr lang="zh-CN" altLang="en-US" dirty="0"/>
                  <a:t> </a:t>
                </a:r>
                <a:r>
                  <a:rPr lang="en-US" altLang="zh-CN" dirty="0"/>
                  <a:t>processing</a:t>
                </a:r>
                <a:r>
                  <a:rPr lang="zh-CN" altLang="en-US" dirty="0"/>
                  <a:t> </a:t>
                </a:r>
                <a:r>
                  <a:rPr lang="en-US" altLang="zh-CN" dirty="0"/>
                  <a:t>with</a:t>
                </a:r>
                <a:r>
                  <a:rPr lang="zh-CN" altLang="en-US" dirty="0"/>
                  <a:t> </a:t>
                </a:r>
                <a:r>
                  <a:rPr lang="en-US" altLang="zh-CN" dirty="0"/>
                  <a:t>positional</a:t>
                </a:r>
                <a:r>
                  <a:rPr lang="zh-CN" altLang="en-US" dirty="0"/>
                  <a:t> </a:t>
                </a:r>
                <a:r>
                  <a:rPr lang="en-US" altLang="zh-CN" dirty="0"/>
                  <a:t>relationship</a:t>
                </a:r>
                <a:r>
                  <a:rPr lang="zh-CN" altLang="en-US" dirty="0"/>
                  <a:t> </a:t>
                </a:r>
                <a:r>
                  <a:rPr lang="en-US" altLang="zh-CN" dirty="0"/>
                  <a:t>is</a:t>
                </a:r>
                <a:r>
                  <a:rPr lang="zh-CN" altLang="en-US" dirty="0"/>
                  <a:t> </a:t>
                </a:r>
                <a:r>
                  <a:rPr lang="en-US" altLang="zh-CN" dirty="0"/>
                  <a:t>scaled!</a:t>
                </a:r>
              </a:p>
              <a:p>
                <a:r>
                  <a:rPr lang="en-US" altLang="zh-CN" dirty="0"/>
                  <a:t>2018:</a:t>
                </a:r>
                <a:r>
                  <a:rPr lang="zh-CN" altLang="en-US" dirty="0"/>
                  <a:t> </a:t>
                </a:r>
                <a:r>
                  <a:rPr lang="en-US" altLang="zh-CN" dirty="0" err="1"/>
                  <a:t>OpenAI’s</a:t>
                </a:r>
                <a:r>
                  <a:rPr lang="zh-CN" altLang="en-US" dirty="0"/>
                  <a:t> </a:t>
                </a:r>
                <a:r>
                  <a:rPr lang="en-US" altLang="zh-CN" b="1" dirty="0"/>
                  <a:t>GPT-2</a:t>
                </a:r>
                <a:r>
                  <a:rPr lang="en-US" altLang="zh-CN" dirty="0"/>
                  <a:t>:</a:t>
                </a:r>
                <a:r>
                  <a:rPr lang="zh-CN" altLang="en-US" dirty="0"/>
                  <a:t> </a:t>
                </a:r>
                <a:r>
                  <a:rPr lang="en-US" altLang="zh-CN" dirty="0"/>
                  <a:t>Pre-training:</a:t>
                </a:r>
                <a:r>
                  <a:rPr lang="zh-CN" altLang="en-US" dirty="0"/>
                  <a:t> </a:t>
                </a:r>
                <a:r>
                  <a:rPr lang="en-US" altLang="zh-CN" dirty="0"/>
                  <a:t>Next</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is</a:t>
                </a:r>
                <a:r>
                  <a:rPr lang="zh-CN" altLang="en-US" dirty="0"/>
                  <a:t> </a:t>
                </a:r>
                <a:r>
                  <a:rPr lang="en-US" altLang="zh-CN" dirty="0"/>
                  <a:t>language</a:t>
                </a:r>
                <a:r>
                  <a:rPr lang="zh-CN" altLang="en-US" dirty="0"/>
                  <a:t> </a:t>
                </a:r>
                <a:r>
                  <a:rPr lang="en-US" altLang="zh-CN" dirty="0"/>
                  <a:t>intelligence!</a:t>
                </a:r>
              </a:p>
              <a:p>
                <a:r>
                  <a:rPr lang="en-US" altLang="zh-CN" dirty="0"/>
                  <a:t>	Web contents have multi-task data.</a:t>
                </a:r>
                <a:r>
                  <a:rPr lang="zh-CN" altLang="en-US" dirty="0"/>
                  <a:t> </a:t>
                </a:r>
                <a:r>
                  <a:rPr lang="en-US" altLang="zh-CN" dirty="0"/>
                  <a:t>Accuracy</a:t>
                </a:r>
                <a:r>
                  <a:rPr lang="zh-CN" altLang="en-US" dirty="0"/>
                  <a:t> </a:t>
                </a:r>
                <a:r>
                  <a:rPr lang="en-US" altLang="zh-CN" dirty="0"/>
                  <a:t>bottleneck.</a:t>
                </a:r>
              </a:p>
              <a:p>
                <a:r>
                  <a:rPr lang="en-US" altLang="zh-CN" dirty="0"/>
                  <a:t>2019:</a:t>
                </a:r>
                <a:r>
                  <a:rPr lang="zh-CN" altLang="en-US" dirty="0"/>
                  <a:t> </a:t>
                </a:r>
                <a:r>
                  <a:rPr lang="en-US" altLang="zh-CN" dirty="0"/>
                  <a:t>Google’s</a:t>
                </a:r>
                <a:r>
                  <a:rPr lang="zh-CN" altLang="en-US" dirty="0"/>
                  <a:t> </a:t>
                </a:r>
                <a:r>
                  <a:rPr lang="en-US" altLang="zh-CN" b="1" dirty="0"/>
                  <a:t>BERT</a:t>
                </a:r>
                <a:r>
                  <a:rPr lang="en-US" altLang="zh-CN" dirty="0"/>
                  <a:t>:</a:t>
                </a:r>
                <a:r>
                  <a:rPr lang="zh-CN" altLang="en-US" dirty="0"/>
                  <a:t> </a:t>
                </a:r>
                <a:r>
                  <a:rPr lang="en-US" altLang="zh-CN" dirty="0"/>
                  <a:t>Masked</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then</a:t>
                </a:r>
                <a:r>
                  <a:rPr lang="zh-CN" altLang="en-US" dirty="0"/>
                  <a:t> </a:t>
                </a:r>
                <a:r>
                  <a:rPr lang="en-US" altLang="zh-CN" dirty="0"/>
                  <a:t>fine-tune</a:t>
                </a:r>
                <a:r>
                  <a:rPr lang="zh-CN" altLang="en-US" dirty="0"/>
                  <a:t> </a:t>
                </a:r>
                <a:r>
                  <a:rPr lang="en-US" altLang="zh-CN" dirty="0"/>
                  <a:t>on</a:t>
                </a:r>
                <a:r>
                  <a:rPr lang="zh-CN" altLang="en-US" dirty="0"/>
                  <a:t> </a:t>
                </a:r>
                <a:r>
                  <a:rPr lang="en-US" altLang="zh-CN" dirty="0"/>
                  <a:t>task</a:t>
                </a:r>
                <a:r>
                  <a:rPr lang="zh-CN" altLang="en-US" dirty="0"/>
                  <a:t> </a:t>
                </a:r>
                <a:r>
                  <a:rPr lang="en-US" altLang="zh-CN" dirty="0"/>
                  <a:t>data.</a:t>
                </a:r>
              </a:p>
              <a:p>
                <a:r>
                  <a:rPr lang="en-US" altLang="zh-CN" dirty="0"/>
                  <a:t>2020:</a:t>
                </a:r>
                <a:r>
                  <a:rPr lang="zh-CN" altLang="en-US" dirty="0"/>
                  <a:t> </a:t>
                </a:r>
                <a:r>
                  <a:rPr lang="en-US" altLang="zh-CN" dirty="0" err="1"/>
                  <a:t>OpenAI’s</a:t>
                </a:r>
                <a:r>
                  <a:rPr lang="zh-CN" altLang="en-US" dirty="0"/>
                  <a:t> </a:t>
                </a:r>
                <a:r>
                  <a:rPr lang="en-US" altLang="zh-CN" b="1" dirty="0"/>
                  <a:t>GPT-3</a:t>
                </a:r>
                <a:r>
                  <a:rPr lang="en-US" altLang="zh-CN" dirty="0"/>
                  <a:t>:</a:t>
                </a:r>
                <a:r>
                  <a:rPr lang="zh-CN" altLang="en-US" dirty="0"/>
                  <a:t> </a:t>
                </a:r>
                <a:r>
                  <a:rPr lang="en-US" altLang="zh-CN" dirty="0"/>
                  <a:t>Scaling</a:t>
                </a:r>
                <a:r>
                  <a:rPr lang="zh-CN" altLang="en-US" dirty="0"/>
                  <a:t> </a:t>
                </a:r>
                <a:r>
                  <a:rPr lang="en-US" altLang="zh-CN" dirty="0"/>
                  <a:t>Law</a:t>
                </a:r>
                <a:r>
                  <a:rPr lang="zh-CN" altLang="en-US" dirty="0"/>
                  <a:t> </a:t>
                </a:r>
                <a:r>
                  <a:rPr lang="en-US" altLang="zh-CN" dirty="0"/>
                  <a:t>of</a:t>
                </a:r>
                <a:r>
                  <a:rPr lang="zh-CN" altLang="en-US" dirty="0"/>
                  <a:t> </a:t>
                </a:r>
                <a:r>
                  <a:rPr lang="en-US" altLang="zh-CN" dirty="0"/>
                  <a:t>Neural</a:t>
                </a:r>
                <a:r>
                  <a:rPr lang="zh-CN" altLang="en-US" dirty="0"/>
                  <a:t> </a:t>
                </a:r>
                <a:r>
                  <a:rPr lang="en-US" altLang="zh-CN" dirty="0"/>
                  <a:t>LMs:</a:t>
                </a:r>
              </a:p>
              <a:p>
                <a:r>
                  <a:rPr lang="en-US" altLang="zh-CN" dirty="0"/>
                  <a:t>	Next</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a:t>
                </a:r>
                <a:r>
                  <a:rPr lang="zh-CN" altLang="en-US" dirty="0"/>
                  <a:t> </a:t>
                </a:r>
                <a:r>
                  <a:rPr lang="en-US" altLang="zh-CN" dirty="0"/>
                  <a:t>Model</a:t>
                </a:r>
                <a:r>
                  <a:rPr lang="zh-CN" altLang="en-US" dirty="0"/>
                  <a:t> </a:t>
                </a:r>
                <a:r>
                  <a:rPr lang="en-US" altLang="zh-CN" dirty="0"/>
                  <a:t>size</a:t>
                </a:r>
                <a:r>
                  <a:rPr lang="zh-CN" altLang="en-US" dirty="0"/>
                  <a:t> </a:t>
                </a:r>
                <a:r>
                  <a:rPr lang="en-US" altLang="zh-CN" dirty="0"/>
                  <a:t>×</a:t>
                </a:r>
                <a:r>
                  <a:rPr lang="zh-CN" altLang="en-US" dirty="0"/>
                  <a:t> </a:t>
                </a:r>
                <a:r>
                  <a:rPr lang="en-US" altLang="zh-CN" dirty="0"/>
                  <a:t>Data</a:t>
                </a:r>
                <a:r>
                  <a:rPr lang="zh-CN" altLang="en-US" dirty="0"/>
                  <a:t> </a:t>
                </a:r>
                <a:r>
                  <a:rPr lang="en-US" altLang="zh-CN" dirty="0"/>
                  <a:t>size</a:t>
                </a:r>
                <a:r>
                  <a:rPr lang="zh-CN" altLang="en-US" dirty="0"/>
                  <a:t> </a:t>
                </a:r>
                <a:r>
                  <a:rPr lang="en-US" altLang="zh-CN" dirty="0"/>
                  <a:t>×</a:t>
                </a:r>
                <a:r>
                  <a:rPr lang="zh-CN" altLang="en-US" dirty="0"/>
                  <a:t> </a:t>
                </a:r>
                <a:r>
                  <a:rPr lang="en-US" altLang="zh-CN" dirty="0"/>
                  <a:t>Computes</a:t>
                </a:r>
              </a:p>
              <a:p>
                <a:r>
                  <a:rPr lang="en-US" altLang="zh-CN" dirty="0"/>
                  <a:t>	In-context</a:t>
                </a:r>
                <a:r>
                  <a:rPr lang="zh-CN" altLang="en-US" dirty="0"/>
                  <a:t> </a:t>
                </a:r>
                <a:r>
                  <a:rPr lang="en-US" altLang="zh-CN" dirty="0"/>
                  <a:t>learning (few-shot learners)</a:t>
                </a:r>
                <a:r>
                  <a:rPr lang="zh-CN" altLang="en-US" dirty="0"/>
                  <a:t> </a:t>
                </a:r>
                <a:r>
                  <a:rPr lang="en-US" altLang="zh-CN" dirty="0"/>
                  <a:t>and</a:t>
                </a:r>
                <a:r>
                  <a:rPr lang="zh-CN" altLang="en-US" dirty="0"/>
                  <a:t> </a:t>
                </a:r>
                <a:r>
                  <a:rPr lang="en-US" altLang="zh-CN" dirty="0"/>
                  <a:t>Emergent</a:t>
                </a:r>
                <a:r>
                  <a:rPr lang="zh-CN" altLang="en-US" dirty="0"/>
                  <a:t> </a:t>
                </a:r>
                <a:r>
                  <a:rPr lang="en-US" altLang="zh-CN" dirty="0"/>
                  <a:t>abilities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sym typeface="Wingdings" pitchFamily="2" charset="2"/>
                  </a:rPr>
                  <a:t> Prompting</a:t>
                </a:r>
                <a:endParaRPr lang="en-US" altLang="zh-CN" dirty="0"/>
              </a:p>
              <a:p>
                <a:r>
                  <a:rPr lang="en-US" altLang="zh-CN" dirty="0"/>
                  <a:t>2022:</a:t>
                </a:r>
                <a:r>
                  <a:rPr lang="zh-CN" altLang="en-US" dirty="0"/>
                  <a:t> </a:t>
                </a:r>
                <a:r>
                  <a:rPr lang="en-US" altLang="zh-CN" dirty="0" err="1"/>
                  <a:t>OpenAI’s</a:t>
                </a:r>
                <a:r>
                  <a:rPr lang="zh-CN" altLang="en-US" dirty="0"/>
                  <a:t> </a:t>
                </a:r>
                <a:r>
                  <a:rPr lang="en-US" altLang="zh-CN" b="1" dirty="0"/>
                  <a:t>GPT-3.5</a:t>
                </a:r>
                <a:r>
                  <a:rPr lang="en-US" altLang="zh-CN" dirty="0"/>
                  <a:t>:</a:t>
                </a:r>
                <a:r>
                  <a:rPr lang="zh-CN" altLang="en-US" dirty="0"/>
                  <a:t> </a:t>
                </a:r>
                <a:r>
                  <a:rPr lang="en-US" altLang="zh-CN" dirty="0"/>
                  <a:t>Alignment: Instruction</a:t>
                </a:r>
                <a:r>
                  <a:rPr lang="zh-CN" altLang="en-US" dirty="0"/>
                  <a:t> </a:t>
                </a:r>
                <a:r>
                  <a:rPr lang="en-US" altLang="zh-CN" dirty="0"/>
                  <a:t>augmentation</a:t>
                </a:r>
                <a:r>
                  <a:rPr lang="zh-CN" altLang="en-US" dirty="0"/>
                  <a:t> </a:t>
                </a:r>
                <a:r>
                  <a:rPr lang="en-US" altLang="zh-CN" dirty="0"/>
                  <a:t>vs</a:t>
                </a:r>
                <a:r>
                  <a:rPr lang="zh-CN" altLang="en-US" dirty="0"/>
                  <a:t> </a:t>
                </a:r>
                <a:r>
                  <a:rPr lang="en-US" altLang="zh-CN" dirty="0"/>
                  <a:t>Fine-tuning</a:t>
                </a:r>
              </a:p>
              <a:p>
                <a:r>
                  <a:rPr lang="en-US" altLang="zh-CN" dirty="0"/>
                  <a:t>March</a:t>
                </a:r>
                <a:r>
                  <a:rPr lang="zh-CN" altLang="en-US" dirty="0"/>
                  <a:t> </a:t>
                </a:r>
                <a:r>
                  <a:rPr lang="en-US" altLang="zh-CN" dirty="0"/>
                  <a:t>2023:</a:t>
                </a:r>
                <a:r>
                  <a:rPr lang="zh-CN" altLang="en-US" dirty="0"/>
                  <a:t> </a:t>
                </a:r>
                <a:r>
                  <a:rPr lang="en-US" altLang="zh-CN" dirty="0" err="1"/>
                  <a:t>OpenAI’s</a:t>
                </a:r>
                <a:r>
                  <a:rPr lang="zh-CN" altLang="en-US" dirty="0"/>
                  <a:t> </a:t>
                </a:r>
                <a:r>
                  <a:rPr lang="en-US" altLang="zh-CN" b="1" dirty="0"/>
                  <a:t>GPT-4</a:t>
                </a:r>
                <a:r>
                  <a:rPr lang="en-US" altLang="zh-CN" dirty="0"/>
                  <a:t>:</a:t>
                </a:r>
                <a:r>
                  <a:rPr lang="zh-CN" altLang="en-US" dirty="0"/>
                  <a:t> </a:t>
                </a:r>
                <a:r>
                  <a:rPr lang="en-US" altLang="zh-CN" dirty="0"/>
                  <a:t>Mixture</a:t>
                </a:r>
                <a:r>
                  <a:rPr lang="zh-CN" altLang="en-US" dirty="0"/>
                  <a:t> </a:t>
                </a:r>
                <a:r>
                  <a:rPr lang="en-US" altLang="zh-CN" dirty="0"/>
                  <a:t>of</a:t>
                </a:r>
                <a:r>
                  <a:rPr lang="zh-CN" altLang="en-US" dirty="0"/>
                  <a:t> </a:t>
                </a:r>
                <a:r>
                  <a:rPr lang="en-US" altLang="zh-CN" dirty="0"/>
                  <a:t>Experts;</a:t>
                </a:r>
                <a:r>
                  <a:rPr lang="zh-CN" altLang="en-US" dirty="0"/>
                  <a:t> </a:t>
                </a:r>
                <a:r>
                  <a:rPr lang="en-US" altLang="zh-CN" dirty="0"/>
                  <a:t>Multimodal;</a:t>
                </a:r>
                <a:r>
                  <a:rPr lang="zh-CN" altLang="en-US" dirty="0"/>
                  <a:t> </a:t>
                </a:r>
                <a:r>
                  <a:rPr lang="en-US" altLang="zh-CN" dirty="0"/>
                  <a:t>Multilingual;</a:t>
                </a:r>
                <a:r>
                  <a:rPr lang="zh-CN" altLang="en-US" dirty="0"/>
                  <a:t> </a:t>
                </a:r>
                <a:r>
                  <a:rPr lang="en-US" altLang="zh-CN" dirty="0"/>
                  <a:t>Tool</a:t>
                </a:r>
                <a:r>
                  <a:rPr lang="zh-CN" altLang="en-US" dirty="0"/>
                  <a:t> </a:t>
                </a:r>
                <a:r>
                  <a:rPr lang="en-US" altLang="zh-CN" dirty="0"/>
                  <a:t>use</a:t>
                </a:r>
                <a:r>
                  <a:rPr lang="zh-CN" altLang="en-US" dirty="0"/>
                  <a:t> </a:t>
                </a:r>
                <a:endParaRPr lang="en-US" dirty="0"/>
              </a:p>
            </p:txBody>
          </p:sp>
        </mc:Choice>
        <mc:Fallback>
          <p:sp>
            <p:nvSpPr>
              <p:cNvPr id="8" name="Content Placeholder 7">
                <a:extLst>
                  <a:ext uri="{FF2B5EF4-FFF2-40B4-BE49-F238E27FC236}">
                    <a16:creationId xmlns:a16="http://schemas.microsoft.com/office/drawing/2014/main" id="{91260E7F-1709-C3C8-7DC7-5A313CA61523}"/>
                  </a:ext>
                </a:extLst>
              </p:cNvPr>
              <p:cNvSpPr>
                <a:spLocks noGrp="1" noRot="1" noChangeAspect="1" noMove="1" noResize="1" noEditPoints="1" noAdjustHandles="1" noChangeArrowheads="1" noChangeShapeType="1" noTextEdit="1"/>
              </p:cNvSpPr>
              <p:nvPr>
                <p:ph idx="1"/>
              </p:nvPr>
            </p:nvSpPr>
            <p:spPr>
              <a:blipFill>
                <a:blip r:embed="rId2"/>
                <a:stretch>
                  <a:fillRect l="-515" t="-1613" b="-9908"/>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altLang="zh-CN" dirty="0"/>
              <a:t>Key Techs Behind</a:t>
            </a:r>
            <a:r>
              <a:rPr lang="zh-CN" altLang="en-US" dirty="0"/>
              <a:t> </a:t>
            </a:r>
            <a:r>
              <a:rPr lang="en-US" altLang="zh-CN" dirty="0"/>
              <a:t>LLMs</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15399591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8F6C2C-1902-2487-AA80-FAF3D8D4E91E}"/>
              </a:ext>
            </a:extLst>
          </p:cNvPr>
          <p:cNvSpPr>
            <a:spLocks noGrp="1"/>
          </p:cNvSpPr>
          <p:nvPr>
            <p:ph type="body" sz="quarter" idx="15"/>
          </p:nvPr>
        </p:nvSpPr>
        <p:spPr>
          <a:xfrm>
            <a:off x="812802" y="1215643"/>
            <a:ext cx="14630400" cy="3841794"/>
          </a:xfrm>
        </p:spPr>
        <p:txBody>
          <a:bodyPr/>
          <a:lstStyle/>
          <a:p>
            <a:r>
              <a:rPr lang="en-US" sz="4800" b="1" dirty="0">
                <a:solidFill>
                  <a:schemeClr val="bg1"/>
                </a:solidFill>
              </a:rPr>
              <a:t>How does human solve complex reasoning tasks?</a:t>
            </a:r>
          </a:p>
          <a:p>
            <a:r>
              <a:rPr lang="en-US" sz="4800" b="1" dirty="0">
                <a:solidFill>
                  <a:schemeClr val="bg1"/>
                </a:solidFill>
              </a:rPr>
              <a:t>Let’s instruct LLMs to do reasoning </a:t>
            </a:r>
            <a:r>
              <a:rPr lang="en-US" sz="4800" b="1" i="1" dirty="0">
                <a:solidFill>
                  <a:schemeClr val="bg1"/>
                </a:solidFill>
              </a:rPr>
              <a:t>wisely</a:t>
            </a:r>
          </a:p>
          <a:p>
            <a:r>
              <a:rPr lang="en-US" sz="4800" b="1" dirty="0">
                <a:solidFill>
                  <a:schemeClr val="bg1"/>
                </a:solidFill>
              </a:rPr>
              <a:t>by </a:t>
            </a:r>
            <a:r>
              <a:rPr lang="en-US" sz="4800" b="1" i="1" dirty="0">
                <a:solidFill>
                  <a:schemeClr val="bg1"/>
                </a:solidFill>
              </a:rPr>
              <a:t>human-like</a:t>
            </a:r>
            <a:r>
              <a:rPr lang="en-US" sz="4800" b="1" dirty="0">
                <a:solidFill>
                  <a:schemeClr val="bg1"/>
                </a:solidFill>
              </a:rPr>
              <a:t> prompting (not training).</a:t>
            </a:r>
          </a:p>
        </p:txBody>
      </p:sp>
      <p:sp>
        <p:nvSpPr>
          <p:cNvPr id="6" name="Slide Number Placeholder 5">
            <a:extLst>
              <a:ext uri="{FF2B5EF4-FFF2-40B4-BE49-F238E27FC236}">
                <a16:creationId xmlns:a16="http://schemas.microsoft.com/office/drawing/2014/main" id="{3613B206-157B-52D4-BE4C-0C2E8FD5CB71}"/>
              </a:ext>
            </a:extLst>
          </p:cNvPr>
          <p:cNvSpPr>
            <a:spLocks noGrp="1"/>
          </p:cNvSpPr>
          <p:nvPr>
            <p:ph type="sldNum" sz="quarter" idx="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8871764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diagram&#10;&#10;Description automatically generated">
            <a:extLst>
              <a:ext uri="{FF2B5EF4-FFF2-40B4-BE49-F238E27FC236}">
                <a16:creationId xmlns:a16="http://schemas.microsoft.com/office/drawing/2014/main" id="{06D258CC-E1D8-9F9D-E153-02451D854764}"/>
              </a:ext>
            </a:extLst>
          </p:cNvPr>
          <p:cNvPicPr>
            <a:picLocks noChangeAspect="1"/>
          </p:cNvPicPr>
          <p:nvPr/>
        </p:nvPicPr>
        <p:blipFill>
          <a:blip r:embed="rId3"/>
          <a:stretch>
            <a:fillRect/>
          </a:stretch>
        </p:blipFill>
        <p:spPr>
          <a:xfrm>
            <a:off x="101710" y="138301"/>
            <a:ext cx="12343429" cy="1790031"/>
          </a:xfrm>
          <a:prstGeom prst="rect">
            <a:avLst/>
          </a:prstGeom>
        </p:spPr>
      </p:pic>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8</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a:t>
            </a:r>
            <a:r>
              <a:rPr lang="en-US" sz="2400" dirty="0">
                <a:highlight>
                  <a:srgbClr val="FFFF00"/>
                </a:highlight>
              </a:rPr>
              <a:t>Get an A in Math</a:t>
            </a:r>
            <a:r>
              <a:rPr lang="en-US" sz="2400" dirty="0"/>
              <a:t>: Progressive Rectification Prompting (AAAI’24) </a:t>
            </a:r>
            <a:r>
              <a:rPr lang="en-US" sz="2400" dirty="0">
                <a:hlinkClick r:id="rId4"/>
              </a:rPr>
              <a:t>https://arxiv.org/abs/2312.06867</a:t>
            </a:r>
            <a:endParaRPr lang="en-US" sz="2400" dirty="0"/>
          </a:p>
        </p:txBody>
      </p:sp>
      <p:pic>
        <p:nvPicPr>
          <p:cNvPr id="3" name="Content Placeholder 2" descr="A diagram of a book&#10;&#10;Description automatically generated">
            <a:extLst>
              <a:ext uri="{FF2B5EF4-FFF2-40B4-BE49-F238E27FC236}">
                <a16:creationId xmlns:a16="http://schemas.microsoft.com/office/drawing/2014/main" id="{78FE6D62-F68C-3C19-1861-53F47A1717E7}"/>
              </a:ext>
            </a:extLst>
          </p:cNvPr>
          <p:cNvPicPr>
            <a:picLocks noGrp="1" noChangeAspect="1"/>
          </p:cNvPicPr>
          <p:nvPr>
            <p:ph idx="1"/>
          </p:nvPr>
        </p:nvPicPr>
        <p:blipFill>
          <a:blip r:embed="rId5"/>
          <a:stretch>
            <a:fillRect/>
          </a:stretch>
        </p:blipFill>
        <p:spPr>
          <a:xfrm>
            <a:off x="105497" y="138301"/>
            <a:ext cx="16048793" cy="7920817"/>
          </a:xfrm>
        </p:spPr>
      </p:pic>
    </p:spTree>
    <p:extLst>
      <p:ext uri="{BB962C8B-B14F-4D97-AF65-F5344CB8AC3E}">
        <p14:creationId xmlns:p14="http://schemas.microsoft.com/office/powerpoint/2010/main" val="42911444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18186</TotalTime>
  <Words>1411</Words>
  <Application>Microsoft Macintosh PowerPoint</Application>
  <PresentationFormat>Custom</PresentationFormat>
  <Paragraphs>214</Paragraphs>
  <Slides>18</Slides>
  <Notes>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KaiTi</vt:lpstr>
      <vt:lpstr>Kaiti TC</vt:lpstr>
      <vt:lpstr>Zapf Dingbats</vt:lpstr>
      <vt:lpstr>Arial</vt:lpstr>
      <vt:lpstr>Calibri</vt:lpstr>
      <vt:lpstr>Cambria Math</vt:lpstr>
      <vt:lpstr>Colfax</vt:lpstr>
      <vt:lpstr>Georgia</vt:lpstr>
      <vt:lpstr>Gill Sans</vt:lpstr>
      <vt:lpstr>Helvetica Neue</vt:lpstr>
      <vt:lpstr>Helvetica Neue Light</vt:lpstr>
      <vt:lpstr>Palatino</vt:lpstr>
      <vt:lpstr>Wingdings</vt:lpstr>
      <vt:lpstr>16x9_Template_Shell_Basics</vt:lpstr>
      <vt:lpstr>PowerPoint Presentation</vt:lpstr>
      <vt:lpstr>Reasoning in Natural Language</vt:lpstr>
      <vt:lpstr>Reasoning in Natural Language (cont.)</vt:lpstr>
      <vt:lpstr>PowerPoint Presentation</vt:lpstr>
      <vt:lpstr>Abductive Reasoning</vt:lpstr>
      <vt:lpstr>Chain of Thoughts</vt:lpstr>
      <vt:lpstr>Key Techs Behind LLMs</vt:lpstr>
      <vt:lpstr>PowerPoint Presentation</vt:lpstr>
      <vt:lpstr>PowerPoint Presentation</vt:lpstr>
      <vt:lpstr>PowerPoint Presentation</vt:lpstr>
      <vt:lpstr>PowerPoint Presentation</vt:lpstr>
      <vt:lpstr>Closed-Book</vt:lpstr>
      <vt:lpstr>PowerPoint Presentation</vt:lpstr>
      <vt:lpstr>PowerPoint Presentation</vt:lpstr>
      <vt:lpstr>Commonsense Reasoning</vt:lpstr>
      <vt:lpstr>Generating Diverse Explanations</vt:lpstr>
      <vt:lpstr>Take Away</vt:lpstr>
      <vt:lpstr>Welcome to visit our lab!</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2370</cp:revision>
  <cp:lastPrinted>2016-04-21T19:59:33Z</cp:lastPrinted>
  <dcterms:created xsi:type="dcterms:W3CDTF">2013-10-17T20:28:19Z</dcterms:created>
  <dcterms:modified xsi:type="dcterms:W3CDTF">2024-02-01T23:29:19Z</dcterms:modified>
</cp:coreProperties>
</file>